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73"/>
  </p:notesMasterIdLst>
  <p:sldIdLst>
    <p:sldId id="364" r:id="rId5"/>
    <p:sldId id="257" r:id="rId6"/>
    <p:sldId id="263" r:id="rId7"/>
    <p:sldId id="262" r:id="rId8"/>
    <p:sldId id="266" r:id="rId9"/>
    <p:sldId id="267" r:id="rId10"/>
    <p:sldId id="268" r:id="rId11"/>
    <p:sldId id="258" r:id="rId12"/>
    <p:sldId id="259" r:id="rId13"/>
    <p:sldId id="260" r:id="rId14"/>
    <p:sldId id="261" r:id="rId15"/>
    <p:sldId id="269" r:id="rId16"/>
    <p:sldId id="270" r:id="rId17"/>
    <p:sldId id="271" r:id="rId18"/>
    <p:sldId id="272" r:id="rId19"/>
    <p:sldId id="274" r:id="rId20"/>
    <p:sldId id="333" r:id="rId21"/>
    <p:sldId id="334" r:id="rId22"/>
    <p:sldId id="335" r:id="rId23"/>
    <p:sldId id="273" r:id="rId24"/>
    <p:sldId id="275" r:id="rId25"/>
    <p:sldId id="276" r:id="rId26"/>
    <p:sldId id="277" r:id="rId27"/>
    <p:sldId id="338" r:id="rId28"/>
    <p:sldId id="278" r:id="rId29"/>
    <p:sldId id="279" r:id="rId30"/>
    <p:sldId id="280" r:id="rId31"/>
    <p:sldId id="281" r:id="rId32"/>
    <p:sldId id="282" r:id="rId33"/>
    <p:sldId id="339" r:id="rId34"/>
    <p:sldId id="340" r:id="rId35"/>
    <p:sldId id="337" r:id="rId36"/>
    <p:sldId id="283" r:id="rId37"/>
    <p:sldId id="285" r:id="rId38"/>
    <p:sldId id="286" r:id="rId39"/>
    <p:sldId id="324" r:id="rId40"/>
    <p:sldId id="287" r:id="rId41"/>
    <p:sldId id="336" r:id="rId42"/>
    <p:sldId id="291" r:id="rId43"/>
    <p:sldId id="293" r:id="rId44"/>
    <p:sldId id="295" r:id="rId45"/>
    <p:sldId id="298" r:id="rId46"/>
    <p:sldId id="299" r:id="rId47"/>
    <p:sldId id="301" r:id="rId48"/>
    <p:sldId id="302" r:id="rId49"/>
    <p:sldId id="303" r:id="rId50"/>
    <p:sldId id="328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29" r:id="rId59"/>
    <p:sldId id="314" r:id="rId60"/>
    <p:sldId id="316" r:id="rId61"/>
    <p:sldId id="317" r:id="rId62"/>
    <p:sldId id="318" r:id="rId63"/>
    <p:sldId id="319" r:id="rId64"/>
    <p:sldId id="321" r:id="rId65"/>
    <p:sldId id="322" r:id="rId66"/>
    <p:sldId id="355" r:id="rId67"/>
    <p:sldId id="362" r:id="rId68"/>
    <p:sldId id="359" r:id="rId69"/>
    <p:sldId id="360" r:id="rId70"/>
    <p:sldId id="361" r:id="rId71"/>
    <p:sldId id="330" r:id="rId72"/>
  </p:sldIdLst>
  <p:sldSz cx="9144000" cy="6858000" type="screen4x3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6FB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8876" autoAdjust="0"/>
  </p:normalViewPr>
  <p:slideViewPr>
    <p:cSldViewPr>
      <p:cViewPr varScale="1">
        <p:scale>
          <a:sx n="100" d="100"/>
          <a:sy n="100" d="100"/>
        </p:scale>
        <p:origin x="1308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76" Type="http://schemas.openxmlformats.org/officeDocument/2006/relationships/theme" Target="theme/theme1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61" Type="http://schemas.openxmlformats.org/officeDocument/2006/relationships/slide" Target="slides/slide57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12F53F-3DA7-450C-B0D8-537C60C9EFE4}" type="datetimeFigureOut">
              <a:rPr lang="es-ES" smtClean="0"/>
              <a:t>06/09/2018</a:t>
            </a:fld>
            <a:endParaRPr lang="es-ES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CA91F5-6354-4398-9ED4-568088B14D44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881880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Teoría = 76</a:t>
            </a:r>
            <a:r>
              <a:rPr lang="es-ES" baseline="0" dirty="0" smtClean="0"/>
              <a:t> transparencias -&gt; 180/76 = 2 minutos por transparencia</a:t>
            </a:r>
          </a:p>
          <a:p>
            <a:r>
              <a:rPr lang="es-ES" baseline="0" dirty="0" smtClean="0"/>
              <a:t>Talleres + Retos = 185m (ojo, el reto extra </a:t>
            </a:r>
            <a:r>
              <a:rPr lang="es-ES" baseline="0" smtClean="0"/>
              <a:t>está oculto)</a:t>
            </a:r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CA91F5-6354-4398-9ED4-568088B14D44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013320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1200" dirty="0" smtClean="0">
                <a:solidFill>
                  <a:schemeClr val="bg1">
                    <a:lumMod val="95000"/>
                  </a:schemeClr>
                </a:solidFill>
              </a:rPr>
              <a:t>La diferencia con respecto a otros sistemas de control de versiones se centra en el calificativo </a:t>
            </a:r>
            <a:r>
              <a:rPr lang="es-ES" sz="1200" b="1" dirty="0" smtClean="0">
                <a:solidFill>
                  <a:schemeClr val="bg1">
                    <a:lumMod val="95000"/>
                  </a:schemeClr>
                </a:solidFill>
              </a:rPr>
              <a:t>distribuido</a:t>
            </a:r>
            <a:r>
              <a:rPr lang="es-ES" sz="1200" dirty="0" smtClean="0">
                <a:solidFill>
                  <a:schemeClr val="bg1">
                    <a:lumMod val="95000"/>
                  </a:schemeClr>
                </a:solidFill>
              </a:rPr>
              <a:t>, dado que en este tipo de gestores de la configuración, a diferencia de otros como SVN, o TFS, no existe un repositorio central, sino que el repositorio está distribuido entre todas las personas que participan en el proyecto.</a:t>
            </a:r>
          </a:p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1200" dirty="0" smtClean="0">
                <a:solidFill>
                  <a:schemeClr val="bg1">
                    <a:lumMod val="95000"/>
                  </a:schemeClr>
                </a:solidFill>
              </a:rPr>
              <a:t>Todos disponen de toda la información de manera local (al menos la parte en la que estemos trabajando).</a:t>
            </a:r>
          </a:p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12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1200" dirty="0" smtClean="0">
                <a:solidFill>
                  <a:schemeClr val="bg1">
                    <a:lumMod val="95000"/>
                  </a:schemeClr>
                </a:solidFill>
              </a:rPr>
              <a:t>Tras instalarlo, lo primero que tenemos que hacer es configurar tanto nuestro nombre como nuestra dirección de mail para poder firmar nuestros </a:t>
            </a:r>
            <a:r>
              <a:rPr lang="es-ES" sz="1200" dirty="0" err="1" smtClean="0">
                <a:solidFill>
                  <a:schemeClr val="bg1">
                    <a:lumMod val="95000"/>
                  </a:schemeClr>
                </a:solidFill>
              </a:rPr>
              <a:t>commits</a:t>
            </a:r>
            <a:r>
              <a:rPr lang="es-ES" sz="1200" dirty="0" smtClean="0">
                <a:solidFill>
                  <a:schemeClr val="bg1">
                    <a:lumMod val="95000"/>
                  </a:schemeClr>
                </a:solidFill>
              </a:rPr>
              <a:t>.</a:t>
            </a:r>
            <a:endParaRPr lang="es-ES" sz="1200" dirty="0" smtClean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32739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1200" dirty="0" smtClean="0">
                <a:solidFill>
                  <a:schemeClr val="bg1">
                    <a:lumMod val="95000"/>
                  </a:schemeClr>
                </a:solidFill>
              </a:rPr>
              <a:t>La diferencia con respecto a otros sistemas de control de versiones se centra en el calificativo </a:t>
            </a:r>
            <a:r>
              <a:rPr lang="es-ES" sz="1200" b="1" dirty="0" smtClean="0">
                <a:solidFill>
                  <a:schemeClr val="bg1">
                    <a:lumMod val="95000"/>
                  </a:schemeClr>
                </a:solidFill>
              </a:rPr>
              <a:t>distribuido</a:t>
            </a:r>
            <a:r>
              <a:rPr lang="es-ES" sz="1200" dirty="0" smtClean="0">
                <a:solidFill>
                  <a:schemeClr val="bg1">
                    <a:lumMod val="95000"/>
                  </a:schemeClr>
                </a:solidFill>
              </a:rPr>
              <a:t>, dado que en este tipo de gestores de la configuración, a diferencia de otros como SVN, o TFS, no existe un repositorio central, sino que el repositorio está distribuido entre todas las personas que participan en el proyecto.</a:t>
            </a:r>
          </a:p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1200" dirty="0" smtClean="0">
                <a:solidFill>
                  <a:schemeClr val="bg1">
                    <a:lumMod val="95000"/>
                  </a:schemeClr>
                </a:solidFill>
              </a:rPr>
              <a:t>Todos disponen de toda la información de manera local (al menos la parte en la que estemos trabajando).</a:t>
            </a:r>
          </a:p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12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1200" dirty="0" smtClean="0">
                <a:solidFill>
                  <a:schemeClr val="bg1">
                    <a:lumMod val="95000"/>
                  </a:schemeClr>
                </a:solidFill>
              </a:rPr>
              <a:t>Tras instalarlo, lo primero que tenemos que hacer es configurar tanto nuestro nombre como nuestra dirección de mail para poder firmar nuestros </a:t>
            </a:r>
            <a:r>
              <a:rPr lang="es-ES" sz="1200" dirty="0" err="1" smtClean="0">
                <a:solidFill>
                  <a:schemeClr val="bg1">
                    <a:lumMod val="95000"/>
                  </a:schemeClr>
                </a:solidFill>
              </a:rPr>
              <a:t>commits</a:t>
            </a:r>
            <a:r>
              <a:rPr lang="es-ES" sz="1200" dirty="0" smtClean="0">
                <a:solidFill>
                  <a:schemeClr val="bg1">
                    <a:lumMod val="95000"/>
                  </a:schemeClr>
                </a:solidFill>
              </a:rPr>
              <a:t>.</a:t>
            </a:r>
            <a:endParaRPr lang="es-ES" sz="1200" dirty="0" smtClean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11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953871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12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079696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13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32739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La sección conceptos básicos se</a:t>
            </a:r>
            <a:r>
              <a:rPr lang="es-ES" baseline="0" dirty="0" smtClean="0"/>
              <a:t> estima que dure unos 30 minutos.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14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079696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15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079696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Con esto creamos un repositorio local, luego habrá que configurarle el </a:t>
            </a:r>
            <a:r>
              <a:rPr lang="es-ES" dirty="0" err="1" smtClean="0"/>
              <a:t>upstream</a:t>
            </a:r>
            <a:r>
              <a:rPr lang="es-ES" dirty="0" smtClean="0"/>
              <a:t> y subirlo, o en</a:t>
            </a:r>
            <a:r>
              <a:rPr lang="es-ES" baseline="0" dirty="0" smtClean="0"/>
              <a:t> el caso del ejemplo del taller: crearemos el repo en </a:t>
            </a:r>
            <a:r>
              <a:rPr lang="es-ES" baseline="0" dirty="0" err="1" smtClean="0"/>
              <a:t>github</a:t>
            </a:r>
            <a:r>
              <a:rPr lang="es-ES" baseline="0" dirty="0" smtClean="0"/>
              <a:t> y lo clonaremos en local.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16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079696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Configuración</a:t>
            </a:r>
            <a:r>
              <a:rPr lang="es-ES" baseline="0" dirty="0" smtClean="0"/>
              <a:t> para el remoto, hablar sobre el repositorio remoto “adicional” (</a:t>
            </a:r>
            <a:r>
              <a:rPr lang="es-ES" baseline="0" dirty="0" err="1" smtClean="0"/>
              <a:t>upstream</a:t>
            </a:r>
            <a:r>
              <a:rPr lang="es-ES" baseline="0" dirty="0" smtClean="0"/>
              <a:t>, pista del reto)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17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146982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Configuración de las credenciales de usuario de </a:t>
            </a:r>
            <a:r>
              <a:rPr lang="es-ES" dirty="0" err="1" smtClean="0"/>
              <a:t>GitHub</a:t>
            </a:r>
            <a:r>
              <a:rPr lang="es-ES" dirty="0" smtClean="0"/>
              <a:t> (y </a:t>
            </a:r>
            <a:r>
              <a:rPr lang="es-ES" dirty="0" err="1" smtClean="0"/>
              <a:t>Git</a:t>
            </a:r>
            <a:r>
              <a:rPr lang="es-ES" dirty="0" smtClean="0"/>
              <a:t> en general)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18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192817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NO!</a:t>
            </a:r>
            <a:r>
              <a:rPr lang="es-ES" baseline="0" dirty="0" smtClean="0"/>
              <a:t> Esperaros al taller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19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868057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0796960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20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0796960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21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0796960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22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0796960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Al final, los </a:t>
            </a:r>
            <a:r>
              <a:rPr lang="es-ES" dirty="0" err="1" smtClean="0"/>
              <a:t>mensjaes</a:t>
            </a:r>
            <a:r>
              <a:rPr lang="es-ES" dirty="0" smtClean="0"/>
              <a:t> de </a:t>
            </a:r>
            <a:r>
              <a:rPr lang="es-ES" dirty="0" err="1" smtClean="0"/>
              <a:t>commit</a:t>
            </a:r>
            <a:r>
              <a:rPr lang="es-ES" dirty="0" smtClean="0"/>
              <a:t> son</a:t>
            </a:r>
            <a:r>
              <a:rPr lang="es-ES" baseline="0" dirty="0" smtClean="0"/>
              <a:t> como un “teletipo” o los titulares de las noticias; nos debe de dar la historia de un proyecto. Lo ideal sería saber qué pasó y cómo evolucionó el proyecto viendo sus mensajes.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23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0796960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Al final, los </a:t>
            </a:r>
            <a:r>
              <a:rPr lang="es-ES" dirty="0" err="1" smtClean="0"/>
              <a:t>mensjaes</a:t>
            </a:r>
            <a:r>
              <a:rPr lang="es-ES" dirty="0" smtClean="0"/>
              <a:t> de </a:t>
            </a:r>
            <a:r>
              <a:rPr lang="es-ES" dirty="0" err="1" smtClean="0"/>
              <a:t>commit</a:t>
            </a:r>
            <a:r>
              <a:rPr lang="es-ES" dirty="0" smtClean="0"/>
              <a:t> son</a:t>
            </a:r>
            <a:r>
              <a:rPr lang="es-ES" baseline="0" dirty="0" smtClean="0"/>
              <a:t> como un “teletipo” o los titulares de las noticias; nos debe de dar la historia de un proyecto. Lo ideal sería saber qué pasó y cómo evolucionó el proyecto viendo </a:t>
            </a:r>
            <a:r>
              <a:rPr lang="es-ES" baseline="0" smtClean="0"/>
              <a:t>sus mensajes.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24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0097793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Esto</a:t>
            </a:r>
            <a:r>
              <a:rPr lang="es-ES" baseline="0" dirty="0" smtClean="0"/>
              <a:t> no funciona, no veo nada, ¿por qué?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25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0796960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26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0796960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27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0796960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28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0796960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Aquí sería conveniente explicar lo que es el HEAD (</a:t>
            </a:r>
            <a:r>
              <a:rPr lang="es-E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puntero a la rama local en la que tú estés en ese mismo instante)</a:t>
            </a:r>
            <a:r>
              <a:rPr lang="es-ES" dirty="0" smtClean="0"/>
              <a:t>, </a:t>
            </a:r>
            <a:r>
              <a:rPr lang="es-ES" dirty="0" err="1" smtClean="0"/>
              <a:t>git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branch</a:t>
            </a:r>
            <a:r>
              <a:rPr lang="es-ES" baseline="0" dirty="0" smtClean="0"/>
              <a:t> &lt;</a:t>
            </a:r>
            <a:r>
              <a:rPr lang="es-ES" baseline="0" dirty="0" err="1" smtClean="0"/>
              <a:t>nombre_branch</a:t>
            </a:r>
            <a:r>
              <a:rPr lang="es-ES" baseline="0" dirty="0" smtClean="0"/>
              <a:t>&gt; y un poco sobre cómo </a:t>
            </a:r>
            <a:r>
              <a:rPr lang="es-ES" baseline="0" dirty="0" err="1" smtClean="0"/>
              <a:t>git</a:t>
            </a:r>
            <a:r>
              <a:rPr lang="es-ES" baseline="0" dirty="0" smtClean="0"/>
              <a:t> almacena los datos en el repositorio: mediante </a:t>
            </a:r>
            <a:r>
              <a:rPr lang="es-ES" baseline="0" dirty="0" err="1" smtClean="0"/>
              <a:t>snapshots</a:t>
            </a:r>
            <a:r>
              <a:rPr lang="es-ES" baseline="0" dirty="0" smtClean="0"/>
              <a:t> de todos los ficheros (instantáneas) y para ser eficiente, si no se ha modificado algo, guarda un enlace al fichero anterior.</a:t>
            </a:r>
          </a:p>
          <a:p>
            <a:endParaRPr lang="es-ES" baseline="0" dirty="0" smtClean="0"/>
          </a:p>
          <a:p>
            <a:r>
              <a:rPr lang="es-ES" baseline="0" dirty="0" smtClean="0"/>
              <a:t>En otros controles de versiones se guarda “la lista de cambios” y luego se componen todos. De ahí el fácil uso de las ramas en </a:t>
            </a:r>
            <a:r>
              <a:rPr lang="es-ES" baseline="0" dirty="0" err="1" smtClean="0"/>
              <a:t>git</a:t>
            </a:r>
            <a:r>
              <a:rPr lang="es-ES" baseline="0" dirty="0" smtClean="0"/>
              <a:t> y la complejidad para usar ramas en otros.</a:t>
            </a:r>
          </a:p>
          <a:p>
            <a:endParaRPr lang="es-ES" baseline="0" dirty="0" smtClean="0"/>
          </a:p>
          <a:p>
            <a:r>
              <a:rPr lang="es-ES" baseline="0" dirty="0" smtClean="0"/>
              <a:t>Una rama no es más que coger el estado del proyecto y llevarlo a otro sitio para desarrollar otra parte que  más adelante se pueda reinsertar. Tienen cientos de utilidades, pero la principal es separar el código estable del código en progreso o del código que tiene incidencias.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29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079696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La sección de introducción debe</a:t>
            </a:r>
            <a:r>
              <a:rPr lang="es-ES" baseline="0" dirty="0" smtClean="0"/>
              <a:t> durar unos 10 minutos.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0796960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Aquí sería conveniente explicar lo que es el HEAD (</a:t>
            </a:r>
            <a:r>
              <a:rPr lang="es-E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puntero a la rama local en la que tú estés en ese mismo instante)</a:t>
            </a:r>
            <a:r>
              <a:rPr lang="es-ES" dirty="0" smtClean="0"/>
              <a:t>, </a:t>
            </a:r>
            <a:r>
              <a:rPr lang="es-ES" dirty="0" err="1" smtClean="0"/>
              <a:t>git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branch</a:t>
            </a:r>
            <a:r>
              <a:rPr lang="es-ES" baseline="0" dirty="0" smtClean="0"/>
              <a:t> &lt;</a:t>
            </a:r>
            <a:r>
              <a:rPr lang="es-ES" baseline="0" dirty="0" err="1" smtClean="0"/>
              <a:t>nombre_branch</a:t>
            </a:r>
            <a:r>
              <a:rPr lang="es-ES" baseline="0" dirty="0" smtClean="0"/>
              <a:t>&gt; y un poco sobre cómo </a:t>
            </a:r>
            <a:r>
              <a:rPr lang="es-ES" baseline="0" dirty="0" err="1" smtClean="0"/>
              <a:t>git</a:t>
            </a:r>
            <a:r>
              <a:rPr lang="es-ES" baseline="0" dirty="0" smtClean="0"/>
              <a:t> almacena los datos en el repositorio: mediante </a:t>
            </a:r>
            <a:r>
              <a:rPr lang="es-ES" baseline="0" dirty="0" err="1" smtClean="0"/>
              <a:t>snapshots</a:t>
            </a:r>
            <a:r>
              <a:rPr lang="es-ES" baseline="0" dirty="0" smtClean="0"/>
              <a:t> de todos los ficheros (instantáneas) y para ser eficiente, si no se ha modificado algo, guarda un enlace al fichero anterior.</a:t>
            </a:r>
          </a:p>
          <a:p>
            <a:endParaRPr lang="es-ES" baseline="0" dirty="0" smtClean="0"/>
          </a:p>
          <a:p>
            <a:r>
              <a:rPr lang="es-ES" baseline="0" dirty="0" smtClean="0"/>
              <a:t>En otros controles de versiones se guarda “la lista de cambios” y luego se componen todos. De ahí el fácil uso de las ramas en </a:t>
            </a:r>
            <a:r>
              <a:rPr lang="es-ES" baseline="0" dirty="0" err="1" smtClean="0"/>
              <a:t>git</a:t>
            </a:r>
            <a:r>
              <a:rPr lang="es-ES" baseline="0" dirty="0" smtClean="0"/>
              <a:t> y la complejidad para usar ramas en otros.</a:t>
            </a:r>
          </a:p>
          <a:p>
            <a:endParaRPr lang="es-ES" baseline="0" dirty="0" smtClean="0"/>
          </a:p>
          <a:p>
            <a:r>
              <a:rPr lang="es-ES" baseline="0" dirty="0" smtClean="0"/>
              <a:t>Una rama no es más que coger el estado del proyecto y llevarlo a otro sitio para desarrollar otra parte que  más adelante se pueda reinsertar. Tienen cientos de utilidades, pero la principal es separar el código estable del código en progreso o </a:t>
            </a:r>
            <a:r>
              <a:rPr lang="es-ES" baseline="0" smtClean="0"/>
              <a:t>del código </a:t>
            </a:r>
            <a:r>
              <a:rPr lang="es-ES" baseline="0" dirty="0" smtClean="0"/>
              <a:t>que tiene incidencias.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30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254016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Aquí sería conveniente explicar lo que es el HEAD (</a:t>
            </a:r>
            <a:r>
              <a:rPr lang="es-E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puntero a la rama local en la que tú estés en ese mismo instante)</a:t>
            </a:r>
            <a:r>
              <a:rPr lang="es-ES" dirty="0" smtClean="0"/>
              <a:t>, </a:t>
            </a:r>
            <a:r>
              <a:rPr lang="es-ES" dirty="0" err="1" smtClean="0"/>
              <a:t>git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branch</a:t>
            </a:r>
            <a:r>
              <a:rPr lang="es-ES" baseline="0" dirty="0" smtClean="0"/>
              <a:t> &lt;</a:t>
            </a:r>
            <a:r>
              <a:rPr lang="es-ES" baseline="0" dirty="0" err="1" smtClean="0"/>
              <a:t>nombre_branch</a:t>
            </a:r>
            <a:r>
              <a:rPr lang="es-ES" baseline="0" dirty="0" smtClean="0"/>
              <a:t>&gt; y un poco sobre cómo </a:t>
            </a:r>
            <a:r>
              <a:rPr lang="es-ES" baseline="0" dirty="0" err="1" smtClean="0"/>
              <a:t>git</a:t>
            </a:r>
            <a:r>
              <a:rPr lang="es-ES" baseline="0" dirty="0" smtClean="0"/>
              <a:t> almacena los datos en el repositorio: mediante </a:t>
            </a:r>
            <a:r>
              <a:rPr lang="es-ES" baseline="0" dirty="0" err="1" smtClean="0"/>
              <a:t>snapshots</a:t>
            </a:r>
            <a:r>
              <a:rPr lang="es-ES" baseline="0" dirty="0" smtClean="0"/>
              <a:t> de todos los ficheros (instantáneas) y para ser eficiente, si no se ha modificado algo, guarda un enlace al fichero anterior.</a:t>
            </a:r>
          </a:p>
          <a:p>
            <a:endParaRPr lang="es-ES" baseline="0" dirty="0" smtClean="0"/>
          </a:p>
          <a:p>
            <a:r>
              <a:rPr lang="es-ES" baseline="0" dirty="0" smtClean="0"/>
              <a:t>En otros controles de versiones se guarda “la lista de cambios” y luego se componen todos. De ahí el fácil uso de las ramas en </a:t>
            </a:r>
            <a:r>
              <a:rPr lang="es-ES" baseline="0" dirty="0" err="1" smtClean="0"/>
              <a:t>git</a:t>
            </a:r>
            <a:r>
              <a:rPr lang="es-ES" baseline="0" dirty="0" smtClean="0"/>
              <a:t> y la complejidad para usar ramas en otros.</a:t>
            </a:r>
          </a:p>
          <a:p>
            <a:endParaRPr lang="es-ES" baseline="0" dirty="0" smtClean="0"/>
          </a:p>
          <a:p>
            <a:r>
              <a:rPr lang="es-ES" baseline="0" dirty="0" smtClean="0"/>
              <a:t>Una rama no es más que coger el estado del proyecto y llevarlo a otro sitio para desarrollar otra parte que  más adelante se pueda reinsertar. Tienen cientos de utilidades, pero la principal es separar el código estable del código en progreso o </a:t>
            </a:r>
            <a:r>
              <a:rPr lang="es-ES" baseline="0" smtClean="0"/>
              <a:t>del código </a:t>
            </a:r>
            <a:r>
              <a:rPr lang="es-ES" baseline="0" dirty="0" smtClean="0"/>
              <a:t>que tiene incidencias.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31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2236280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Aquí sería conveniente explicar lo que es el HEAD (</a:t>
            </a:r>
            <a:r>
              <a:rPr lang="es-E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puntero a la rama local en la que tú estés en ese mismo instante)</a:t>
            </a:r>
            <a:r>
              <a:rPr lang="es-ES" dirty="0" smtClean="0"/>
              <a:t>, </a:t>
            </a:r>
            <a:r>
              <a:rPr lang="es-ES" dirty="0" err="1" smtClean="0"/>
              <a:t>git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branch</a:t>
            </a:r>
            <a:r>
              <a:rPr lang="es-ES" baseline="0" dirty="0" smtClean="0"/>
              <a:t> &lt;</a:t>
            </a:r>
            <a:r>
              <a:rPr lang="es-ES" baseline="0" dirty="0" err="1" smtClean="0"/>
              <a:t>nombre_branch</a:t>
            </a:r>
            <a:r>
              <a:rPr lang="es-ES" baseline="0" dirty="0" smtClean="0"/>
              <a:t>&gt; y un poco sobre cómo </a:t>
            </a:r>
            <a:r>
              <a:rPr lang="es-ES" baseline="0" dirty="0" err="1" smtClean="0"/>
              <a:t>git</a:t>
            </a:r>
            <a:r>
              <a:rPr lang="es-ES" baseline="0" dirty="0" smtClean="0"/>
              <a:t> almacena los datos en el repositorio: mediante </a:t>
            </a:r>
            <a:r>
              <a:rPr lang="es-ES" baseline="0" dirty="0" err="1" smtClean="0"/>
              <a:t>snapshots</a:t>
            </a:r>
            <a:r>
              <a:rPr lang="es-ES" baseline="0" dirty="0" smtClean="0"/>
              <a:t> de todos los ficheros (instantáneas) y para ser eficiente, si no se ha modificado algo, guarda un enlace al fichero anterior.</a:t>
            </a:r>
          </a:p>
          <a:p>
            <a:endParaRPr lang="es-ES" baseline="0" dirty="0" smtClean="0"/>
          </a:p>
          <a:p>
            <a:r>
              <a:rPr lang="es-ES" baseline="0" dirty="0" smtClean="0"/>
              <a:t>En otros controles de versiones se guarda “la lista de cambios” y luego se componen todos. De ahí el fácil uso de las ramas en </a:t>
            </a:r>
            <a:r>
              <a:rPr lang="es-ES" baseline="0" dirty="0" err="1" smtClean="0"/>
              <a:t>git</a:t>
            </a:r>
            <a:r>
              <a:rPr lang="es-ES" baseline="0" dirty="0" smtClean="0"/>
              <a:t> y la complejidad para usar ramas en otros.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32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2839656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Aquí sería conveniente explicar lo que es el HEAD, </a:t>
            </a:r>
            <a:r>
              <a:rPr lang="es-ES" dirty="0" err="1" smtClean="0"/>
              <a:t>git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branch</a:t>
            </a:r>
            <a:r>
              <a:rPr lang="es-ES" baseline="0" dirty="0" smtClean="0"/>
              <a:t> &lt;</a:t>
            </a:r>
            <a:r>
              <a:rPr lang="es-ES" baseline="0" dirty="0" err="1" smtClean="0"/>
              <a:t>nombre_branch</a:t>
            </a:r>
            <a:r>
              <a:rPr lang="es-ES" baseline="0" dirty="0" smtClean="0"/>
              <a:t>&gt; y un poco sobre cómo </a:t>
            </a:r>
            <a:r>
              <a:rPr lang="es-ES" baseline="0" dirty="0" err="1" smtClean="0"/>
              <a:t>git</a:t>
            </a:r>
            <a:r>
              <a:rPr lang="es-ES" baseline="0" dirty="0" smtClean="0"/>
              <a:t> almacena los datos en </a:t>
            </a:r>
            <a:r>
              <a:rPr lang="es-ES" baseline="0" smtClean="0"/>
              <a:t>el repositorio.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33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0796960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Sería conveniente hablar</a:t>
            </a:r>
            <a:r>
              <a:rPr lang="es-ES" baseline="0" dirty="0" smtClean="0"/>
              <a:t> (si no se ha hecho ya) sobre el puntero HEAD, cómo almacena </a:t>
            </a:r>
            <a:r>
              <a:rPr lang="es-ES" baseline="0" dirty="0" err="1" smtClean="0"/>
              <a:t>git</a:t>
            </a:r>
            <a:r>
              <a:rPr lang="es-ES" baseline="0" dirty="0" smtClean="0"/>
              <a:t> los archivos y diferencias y cómo se mueve uno por los </a:t>
            </a:r>
            <a:r>
              <a:rPr lang="es-ES" baseline="0" dirty="0" err="1" smtClean="0"/>
              <a:t>commitIds</a:t>
            </a:r>
            <a:r>
              <a:rPr lang="es-ES" baseline="0" dirty="0" smtClean="0"/>
              <a:t> (</a:t>
            </a:r>
            <a:r>
              <a:rPr lang="es-ES" baseline="0" dirty="0" err="1" smtClean="0"/>
              <a:t>git</a:t>
            </a:r>
            <a:r>
              <a:rPr lang="es-ES" baseline="0" dirty="0" smtClean="0"/>
              <a:t> status)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34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0796960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35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0796960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36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0796960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37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0919465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38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8467615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39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079696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0796960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40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0796960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41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0796960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42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0796960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43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0796960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44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0796960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¿Qué pasa? – Que falta hacer el </a:t>
            </a:r>
            <a:r>
              <a:rPr lang="es-ES" dirty="0" err="1" smtClean="0"/>
              <a:t>commit</a:t>
            </a:r>
            <a:r>
              <a:rPr lang="es-ES" dirty="0" smtClean="0"/>
              <a:t> antes del </a:t>
            </a:r>
            <a:r>
              <a:rPr lang="es-ES" dirty="0" err="1" smtClean="0"/>
              <a:t>push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45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0796960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46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0796960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47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0796960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48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0796960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¿Qué pasa?</a:t>
            </a:r>
          </a:p>
          <a:p>
            <a:r>
              <a:rPr lang="es-ES" dirty="0" smtClean="0"/>
              <a:t>Que hay que “preparar” los ficheros para</a:t>
            </a:r>
            <a:r>
              <a:rPr lang="es-ES" baseline="0" dirty="0" smtClean="0"/>
              <a:t> subirlos: </a:t>
            </a:r>
            <a:r>
              <a:rPr lang="es-ES" baseline="0" dirty="0" err="1" smtClean="0"/>
              <a:t>git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add</a:t>
            </a:r>
            <a:r>
              <a:rPr lang="es-ES" baseline="0" dirty="0" smtClean="0"/>
              <a:t> .</a:t>
            </a:r>
          </a:p>
          <a:p>
            <a:endParaRPr lang="es-ES" u="sng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49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079696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“¿Qué es cada cosa?”</a:t>
            </a:r>
          </a:p>
          <a:p>
            <a:endParaRPr lang="es-ES" dirty="0" smtClean="0"/>
          </a:p>
          <a:p>
            <a:r>
              <a:rPr lang="es-ES" dirty="0" smtClean="0"/>
              <a:t>Hay que diferenciar entre clientes,</a:t>
            </a:r>
            <a:r>
              <a:rPr lang="es-ES" baseline="0" dirty="0" smtClean="0"/>
              <a:t> </a:t>
            </a:r>
            <a:r>
              <a:rPr lang="es-ES" dirty="0" smtClean="0"/>
              <a:t>protocolos</a:t>
            </a:r>
            <a:r>
              <a:rPr lang="es-ES" baseline="0" dirty="0" smtClean="0"/>
              <a:t> y </a:t>
            </a:r>
            <a:r>
              <a:rPr lang="es-ES" baseline="0" dirty="0" err="1" smtClean="0"/>
              <a:t>hostings</a:t>
            </a:r>
            <a:r>
              <a:rPr lang="es-ES" dirty="0" smtClean="0"/>
              <a:t>. Aquí tenemos 3 protocolos</a:t>
            </a:r>
            <a:r>
              <a:rPr lang="es-ES" baseline="0" dirty="0" smtClean="0"/>
              <a:t> (</a:t>
            </a:r>
            <a:r>
              <a:rPr lang="es-ES" baseline="0" dirty="0" err="1" smtClean="0"/>
              <a:t>git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svn</a:t>
            </a:r>
            <a:r>
              <a:rPr lang="es-ES" baseline="0" dirty="0" smtClean="0"/>
              <a:t>, mercurial) y 4 clientes y 2 </a:t>
            </a:r>
            <a:r>
              <a:rPr lang="es-ES" baseline="0" dirty="0" err="1" smtClean="0"/>
              <a:t>hostings</a:t>
            </a:r>
            <a:r>
              <a:rPr lang="es-ES" baseline="0" dirty="0" smtClean="0"/>
              <a:t>.</a:t>
            </a:r>
            <a:endParaRPr lang="es-ES" dirty="0" smtClean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0796960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¿Qué pasa?</a:t>
            </a:r>
          </a:p>
          <a:p>
            <a:r>
              <a:rPr lang="es-ES" dirty="0" smtClean="0"/>
              <a:t>Que hay que “preparar” los ficheros para</a:t>
            </a:r>
            <a:r>
              <a:rPr lang="es-ES" baseline="0" dirty="0" smtClean="0"/>
              <a:t> subirlos: </a:t>
            </a:r>
            <a:r>
              <a:rPr lang="es-ES" baseline="0" dirty="0" err="1" smtClean="0"/>
              <a:t>git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add</a:t>
            </a:r>
            <a:r>
              <a:rPr lang="es-ES" baseline="0" smtClean="0"/>
              <a:t> .</a:t>
            </a:r>
          </a:p>
          <a:p>
            <a:endParaRPr lang="es-ES" u="sng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50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0796960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¿Qué pasa?</a:t>
            </a:r>
          </a:p>
          <a:p>
            <a:r>
              <a:rPr lang="es-ES" dirty="0" smtClean="0"/>
              <a:t>Que hay que “preparar” los ficheros para</a:t>
            </a:r>
            <a:r>
              <a:rPr lang="es-ES" baseline="0" dirty="0" smtClean="0"/>
              <a:t> subirlos: </a:t>
            </a:r>
            <a:r>
              <a:rPr lang="es-ES" baseline="0" dirty="0" err="1" smtClean="0"/>
              <a:t>git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add</a:t>
            </a:r>
            <a:r>
              <a:rPr lang="es-ES" baseline="0" smtClean="0"/>
              <a:t> .</a:t>
            </a:r>
          </a:p>
          <a:p>
            <a:endParaRPr lang="es-ES" u="sng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51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0796960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u="none" dirty="0" smtClean="0"/>
              <a:t>¿Qué está pasando? Que no se han fusionado los cambios en el master…</a:t>
            </a:r>
            <a:endParaRPr lang="es-ES" u="non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52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0796960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u="none" dirty="0" smtClean="0"/>
              <a:t>¿Qué está pasando? Que no se han fusionado los cambios en </a:t>
            </a:r>
            <a:r>
              <a:rPr lang="es-ES" u="none" smtClean="0"/>
              <a:t>el master…</a:t>
            </a:r>
            <a:endParaRPr lang="es-ES" u="non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53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0796960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u="none" dirty="0" smtClean="0"/>
              <a:t>¿Qué está pasando? Que no se han fusionado los cambios en </a:t>
            </a:r>
            <a:r>
              <a:rPr lang="es-ES" u="none" smtClean="0"/>
              <a:t>el master…</a:t>
            </a:r>
            <a:endParaRPr lang="es-ES" u="non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54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0796960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u="none" dirty="0" smtClean="0"/>
              <a:t>¿Qué está pasando? Que no se han fusionado los cambios en </a:t>
            </a:r>
            <a:r>
              <a:rPr lang="es-ES" u="none" smtClean="0"/>
              <a:t>el master…</a:t>
            </a:r>
            <a:endParaRPr lang="es-ES" u="non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55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0796960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u="none" dirty="0" smtClean="0"/>
              <a:t>¿Qué está pasando? Que no se han fusionado los cambios en </a:t>
            </a:r>
            <a:r>
              <a:rPr lang="es-ES" u="none" smtClean="0"/>
              <a:t>el master…</a:t>
            </a:r>
            <a:endParaRPr lang="es-ES" u="non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56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0796960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u="none" dirty="0" smtClean="0"/>
              <a:t>Borramos el fichero del</a:t>
            </a:r>
            <a:r>
              <a:rPr lang="es-ES" u="none" baseline="0" dirty="0" smtClean="0"/>
              <a:t> tracking de </a:t>
            </a:r>
            <a:r>
              <a:rPr lang="es-ES" u="none" baseline="0" dirty="0" err="1" smtClean="0"/>
              <a:t>git</a:t>
            </a:r>
            <a:endParaRPr lang="es-ES" u="none" baseline="0" dirty="0" smtClean="0"/>
          </a:p>
          <a:p>
            <a:r>
              <a:rPr lang="es-ES" u="none" baseline="0" dirty="0" smtClean="0"/>
              <a:t>Lo creamos de nuevo junto con el .</a:t>
            </a:r>
            <a:r>
              <a:rPr lang="es-ES" u="none" baseline="0" dirty="0" err="1" smtClean="0"/>
              <a:t>gitignore</a:t>
            </a:r>
            <a:r>
              <a:rPr lang="es-ES" u="none" baseline="0" dirty="0" smtClean="0"/>
              <a:t> que contenga la </a:t>
            </a:r>
            <a:r>
              <a:rPr lang="es-ES" u="none" baseline="0" dirty="0" err="1" smtClean="0"/>
              <a:t>linea</a:t>
            </a:r>
            <a:r>
              <a:rPr lang="es-ES" u="none" baseline="0" dirty="0" smtClean="0"/>
              <a:t> log.log</a:t>
            </a:r>
            <a:endParaRPr lang="es-ES" u="non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57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0796960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u="none" dirty="0" smtClean="0"/>
              <a:t>Borramos el fichero del</a:t>
            </a:r>
            <a:r>
              <a:rPr lang="es-ES" u="none" baseline="0" dirty="0" smtClean="0"/>
              <a:t> tracking de </a:t>
            </a:r>
            <a:r>
              <a:rPr lang="es-ES" u="none" baseline="0" dirty="0" err="1" smtClean="0"/>
              <a:t>git</a:t>
            </a:r>
            <a:endParaRPr lang="es-ES" u="none" baseline="0" dirty="0" smtClean="0"/>
          </a:p>
          <a:p>
            <a:r>
              <a:rPr lang="es-ES" u="none" baseline="0" dirty="0" smtClean="0"/>
              <a:t>Lo creamos de nuevo junto con el .</a:t>
            </a:r>
            <a:r>
              <a:rPr lang="es-ES" u="none" baseline="0" dirty="0" err="1" smtClean="0"/>
              <a:t>gitignore</a:t>
            </a:r>
            <a:r>
              <a:rPr lang="es-ES" u="none" baseline="0" dirty="0" smtClean="0"/>
              <a:t> que contenga la </a:t>
            </a:r>
            <a:r>
              <a:rPr lang="es-ES" u="none" baseline="0" dirty="0" err="1" smtClean="0"/>
              <a:t>linea</a:t>
            </a:r>
            <a:r>
              <a:rPr lang="es-ES" u="none" baseline="0" smtClean="0"/>
              <a:t> log.log</a:t>
            </a:r>
            <a:endParaRPr lang="es-ES" u="non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58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0796960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u="none" dirty="0" smtClean="0"/>
              <a:t>Borramos el fichero del</a:t>
            </a:r>
            <a:r>
              <a:rPr lang="es-ES" u="none" baseline="0" dirty="0" smtClean="0"/>
              <a:t> tracking de </a:t>
            </a:r>
            <a:r>
              <a:rPr lang="es-ES" u="none" baseline="0" dirty="0" err="1" smtClean="0"/>
              <a:t>git</a:t>
            </a:r>
            <a:endParaRPr lang="es-ES" u="none" baseline="0" dirty="0" smtClean="0"/>
          </a:p>
          <a:p>
            <a:r>
              <a:rPr lang="es-ES" u="none" baseline="0" dirty="0" smtClean="0"/>
              <a:t>Lo creamos de nuevo junto con el .</a:t>
            </a:r>
            <a:r>
              <a:rPr lang="es-ES" u="none" baseline="0" dirty="0" err="1" smtClean="0"/>
              <a:t>gitignore</a:t>
            </a:r>
            <a:r>
              <a:rPr lang="es-ES" u="none" baseline="0" dirty="0" smtClean="0"/>
              <a:t> que contenga la </a:t>
            </a:r>
            <a:r>
              <a:rPr lang="es-ES" u="none" baseline="0" dirty="0" err="1" smtClean="0"/>
              <a:t>linea</a:t>
            </a:r>
            <a:r>
              <a:rPr lang="es-ES" u="none" baseline="0" smtClean="0"/>
              <a:t> log.log</a:t>
            </a:r>
            <a:endParaRPr lang="es-ES" u="non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59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079696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“¿Cuáles vamos a usar? – </a:t>
            </a:r>
            <a:r>
              <a:rPr lang="es-ES" dirty="0" err="1" smtClean="0"/>
              <a:t>Git</a:t>
            </a:r>
            <a:r>
              <a:rPr lang="es-ES" dirty="0" smtClean="0"/>
              <a:t> +</a:t>
            </a:r>
            <a:r>
              <a:rPr lang="es-ES" baseline="0" dirty="0" smtClean="0"/>
              <a:t> </a:t>
            </a:r>
            <a:r>
              <a:rPr lang="es-ES" baseline="0" dirty="0" err="1" smtClean="0"/>
              <a:t>GitHub</a:t>
            </a:r>
            <a:r>
              <a:rPr lang="es-ES" baseline="0" dirty="0" smtClean="0"/>
              <a:t>”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0796960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u="none" dirty="0" smtClean="0"/>
              <a:t>Borramos el fichero del</a:t>
            </a:r>
            <a:r>
              <a:rPr lang="es-ES" u="none" baseline="0" dirty="0" smtClean="0"/>
              <a:t> tracking de </a:t>
            </a:r>
            <a:r>
              <a:rPr lang="es-ES" u="none" baseline="0" dirty="0" err="1" smtClean="0"/>
              <a:t>git</a:t>
            </a:r>
            <a:endParaRPr lang="es-ES" u="none" baseline="0" dirty="0" smtClean="0"/>
          </a:p>
          <a:p>
            <a:r>
              <a:rPr lang="es-ES" u="none" baseline="0" dirty="0" smtClean="0"/>
              <a:t>Lo creamos de nuevo junto con el .</a:t>
            </a:r>
            <a:r>
              <a:rPr lang="es-ES" u="none" baseline="0" dirty="0" err="1" smtClean="0"/>
              <a:t>gitignore</a:t>
            </a:r>
            <a:r>
              <a:rPr lang="es-ES" u="none" baseline="0" dirty="0" smtClean="0"/>
              <a:t> que contenga la </a:t>
            </a:r>
            <a:r>
              <a:rPr lang="es-ES" u="none" baseline="0" dirty="0" err="1" smtClean="0"/>
              <a:t>linea</a:t>
            </a:r>
            <a:r>
              <a:rPr lang="es-ES" u="none" baseline="0" smtClean="0"/>
              <a:t> log.log</a:t>
            </a:r>
            <a:endParaRPr lang="es-ES" u="non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60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0796960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u="none" dirty="0" smtClean="0"/>
              <a:t>La sección software debería ser como mucho 2 minutos, y el Reto explicarlo debería hacerse en</a:t>
            </a:r>
            <a:r>
              <a:rPr lang="es-ES" u="none" baseline="0" dirty="0" smtClean="0"/>
              <a:t> 3-4 minutos. Para que quede para hacer el “reto” en vivo en 30 minutos.</a:t>
            </a:r>
            <a:endParaRPr lang="es-ES" u="non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61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0796960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u="non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62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0796960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u="non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63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8604661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64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9892982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65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9711992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3 minutos para explicar el reto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66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03751916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3 minutos para explicar el reto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67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56158407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68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349289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079696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12600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1200" dirty="0" smtClean="0">
                <a:solidFill>
                  <a:schemeClr val="bg1">
                    <a:lumMod val="95000"/>
                  </a:schemeClr>
                </a:solidFill>
              </a:rPr>
              <a:t>La diferencia con respecto a otros sistemas de control de versiones se centra en el calificativo </a:t>
            </a:r>
            <a:r>
              <a:rPr lang="es-ES" sz="1200" b="1" dirty="0" smtClean="0">
                <a:solidFill>
                  <a:schemeClr val="bg1">
                    <a:lumMod val="95000"/>
                  </a:schemeClr>
                </a:solidFill>
              </a:rPr>
              <a:t>distribuido</a:t>
            </a:r>
            <a:r>
              <a:rPr lang="es-ES" sz="1200" dirty="0" smtClean="0">
                <a:solidFill>
                  <a:schemeClr val="bg1">
                    <a:lumMod val="95000"/>
                  </a:schemeClr>
                </a:solidFill>
              </a:rPr>
              <a:t>, dado que en este tipo de gestores de la configuración, a diferencia de otros como SVN, o TFS, no existe un repositorio central, sino que el repositorio está distribuido entre todas las personas que participan en el proyecto.</a:t>
            </a:r>
          </a:p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1200" dirty="0" smtClean="0">
                <a:solidFill>
                  <a:schemeClr val="bg1">
                    <a:lumMod val="95000"/>
                  </a:schemeClr>
                </a:solidFill>
              </a:rPr>
              <a:t>Todos disponen de toda la información de manera local (al menos la parte en la que estemos trabajando).</a:t>
            </a:r>
          </a:p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12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1200" dirty="0" smtClean="0">
                <a:solidFill>
                  <a:schemeClr val="bg1">
                    <a:lumMod val="95000"/>
                  </a:schemeClr>
                </a:solidFill>
              </a:rPr>
              <a:t>Tras instalarlo, lo primero que tenemos que hacer es configurar tanto nuestro nombre como nuestra dirección de mail para poder firmar nuestros </a:t>
            </a:r>
            <a:r>
              <a:rPr lang="es-ES" sz="1200" dirty="0" err="1" smtClean="0">
                <a:solidFill>
                  <a:schemeClr val="bg1">
                    <a:lumMod val="95000"/>
                  </a:schemeClr>
                </a:solidFill>
              </a:rPr>
              <a:t>commits</a:t>
            </a:r>
            <a:r>
              <a:rPr lang="es-ES" sz="1200" dirty="0" smtClean="0">
                <a:solidFill>
                  <a:schemeClr val="bg1">
                    <a:lumMod val="95000"/>
                  </a:schemeClr>
                </a:solidFill>
              </a:rPr>
              <a:t>.</a:t>
            </a:r>
            <a:endParaRPr lang="es-ES" sz="1200" dirty="0" smtClean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502698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87A0B-8966-410A-BC67-79F63FC8B2D3}" type="datetimeFigureOut">
              <a:rPr lang="es-ES" smtClean="0"/>
              <a:t>06/09/2018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8FA28-D925-4A83-9CFA-F9D7C5491751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120153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87A0B-8966-410A-BC67-79F63FC8B2D3}" type="datetimeFigureOut">
              <a:rPr lang="es-ES" smtClean="0"/>
              <a:t>06/09/2018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8FA28-D925-4A83-9CFA-F9D7C5491751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693196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87A0B-8966-410A-BC67-79F63FC8B2D3}" type="datetimeFigureOut">
              <a:rPr lang="es-ES" smtClean="0"/>
              <a:t>06/09/2018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8FA28-D925-4A83-9CFA-F9D7C5491751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849558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Rectángulo"/>
          <p:cNvSpPr/>
          <p:nvPr userDrawn="1"/>
        </p:nvSpPr>
        <p:spPr>
          <a:xfrm>
            <a:off x="-20886" y="0"/>
            <a:ext cx="9164885" cy="6858000"/>
          </a:xfrm>
          <a:prstGeom prst="rect">
            <a:avLst/>
          </a:prstGeom>
          <a:solidFill>
            <a:srgbClr val="1E2E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2 Rectángulo"/>
          <p:cNvSpPr/>
          <p:nvPr userDrawn="1"/>
        </p:nvSpPr>
        <p:spPr>
          <a:xfrm>
            <a:off x="-36512" y="0"/>
            <a:ext cx="9164885" cy="6858000"/>
          </a:xfrm>
          <a:prstGeom prst="rect">
            <a:avLst/>
          </a:prstGeom>
          <a:solidFill>
            <a:srgbClr val="4141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026299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87A0B-8966-410A-BC67-79F63FC8B2D3}" type="datetimeFigureOut">
              <a:rPr lang="es-ES" smtClean="0"/>
              <a:t>06/09/2018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8FA28-D925-4A83-9CFA-F9D7C5491751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516023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87A0B-8966-410A-BC67-79F63FC8B2D3}" type="datetimeFigureOut">
              <a:rPr lang="es-ES" smtClean="0"/>
              <a:t>06/09/2018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8FA28-D925-4A83-9CFA-F9D7C5491751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697109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87A0B-8966-410A-BC67-79F63FC8B2D3}" type="datetimeFigureOut">
              <a:rPr lang="es-ES" smtClean="0"/>
              <a:t>06/09/2018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8FA28-D925-4A83-9CFA-F9D7C5491751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962227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87A0B-8966-410A-BC67-79F63FC8B2D3}" type="datetimeFigureOut">
              <a:rPr lang="es-ES" smtClean="0"/>
              <a:t>06/09/2018</a:t>
            </a:fld>
            <a:endParaRPr lang="es-ES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8FA28-D925-4A83-9CFA-F9D7C5491751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5311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87A0B-8966-410A-BC67-79F63FC8B2D3}" type="datetimeFigureOut">
              <a:rPr lang="es-ES" smtClean="0"/>
              <a:t>06/09/2018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8FA28-D925-4A83-9CFA-F9D7C5491751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799249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87A0B-8966-410A-BC67-79F63FC8B2D3}" type="datetimeFigureOut">
              <a:rPr lang="es-ES" smtClean="0"/>
              <a:t>06/09/2018</a:t>
            </a:fld>
            <a:endParaRPr lang="es-ES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8FA28-D925-4A83-9CFA-F9D7C5491751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496091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87A0B-8966-410A-BC67-79F63FC8B2D3}" type="datetimeFigureOut">
              <a:rPr lang="es-ES" smtClean="0"/>
              <a:t>06/09/2018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8FA28-D925-4A83-9CFA-F9D7C5491751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267916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87A0B-8966-410A-BC67-79F63FC8B2D3}" type="datetimeFigureOut">
              <a:rPr lang="es-ES" smtClean="0"/>
              <a:t>06/09/2018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8FA28-D925-4A83-9CFA-F9D7C5491751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481069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087A0B-8966-410A-BC67-79F63FC8B2D3}" type="datetimeFigureOut">
              <a:rPr lang="es-ES" smtClean="0"/>
              <a:t>06/09/2018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98FA28-D925-4A83-9CFA-F9D7C5491751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82341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jpe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4" Type="http://schemas.microsoft.com/office/2007/relationships/hdphoto" Target="../media/hdphoto3.wdp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5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2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1.png"/><Relationship Id="rId4" Type="http://schemas.openxmlformats.org/officeDocument/2006/relationships/image" Target="../media/image6.png"/><Relationship Id="rId9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1.png"/><Relationship Id="rId4" Type="http://schemas.openxmlformats.org/officeDocument/2006/relationships/image" Target="../media/image6.png"/><Relationship Id="rId9" Type="http://schemas.openxmlformats.org/officeDocument/2006/relationships/image" Target="../media/image10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8" descr="C:\backup\CENTERS\Líneas de trabajo\codeFEST\fotos codefest\p5488-0020-2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129" t="7929" r="10391"/>
          <a:stretch/>
        </p:blipFill>
        <p:spPr bwMode="auto">
          <a:xfrm>
            <a:off x="-1" y="0"/>
            <a:ext cx="9144001" cy="6888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3 Redondear rectángulo de esquina del mismo lado"/>
          <p:cNvSpPr/>
          <p:nvPr/>
        </p:nvSpPr>
        <p:spPr>
          <a:xfrm rot="16200000" flipV="1">
            <a:off x="3929402" y="1238731"/>
            <a:ext cx="1285193" cy="9144002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4 CuadroTexto"/>
          <p:cNvSpPr txBox="1"/>
          <p:nvPr/>
        </p:nvSpPr>
        <p:spPr>
          <a:xfrm>
            <a:off x="658556" y="5346963"/>
            <a:ext cx="225305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>
                <a:solidFill>
                  <a:srgbClr val="6485C1"/>
                </a:solidFill>
              </a:rPr>
              <a:t>Taller de </a:t>
            </a:r>
            <a:r>
              <a:rPr lang="es-ES" sz="3200" b="1" dirty="0" err="1" smtClean="0">
                <a:solidFill>
                  <a:srgbClr val="6485C1"/>
                </a:solidFill>
              </a:rPr>
              <a:t>Git</a:t>
            </a:r>
            <a:endParaRPr lang="es-ES" sz="3200" b="1" dirty="0" smtClean="0">
              <a:solidFill>
                <a:srgbClr val="6485C1"/>
              </a:solidFill>
            </a:endParaRPr>
          </a:p>
          <a:p>
            <a:r>
              <a:rPr lang="es-ES" sz="1600" cap="all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EVERIS CENTERS</a:t>
            </a:r>
            <a:endParaRPr lang="es-ES" sz="1600" cap="all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6" name="5 Grupo"/>
          <p:cNvGrpSpPr/>
          <p:nvPr/>
        </p:nvGrpSpPr>
        <p:grpSpPr>
          <a:xfrm>
            <a:off x="6516216" y="5569495"/>
            <a:ext cx="1682213" cy="307777"/>
            <a:chOff x="6833294" y="5826750"/>
            <a:chExt cx="1682213" cy="307777"/>
          </a:xfrm>
        </p:grpSpPr>
        <p:sp>
          <p:nvSpPr>
            <p:cNvPr id="7" name="19 CuadroTexto"/>
            <p:cNvSpPr txBox="1"/>
            <p:nvPr/>
          </p:nvSpPr>
          <p:spPr>
            <a:xfrm>
              <a:off x="7025163" y="5826750"/>
              <a:ext cx="149034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s-E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E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</a:rPr>
                <a:t>@everisCodeFEST</a:t>
              </a:r>
              <a:endParaRPr lang="es-E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endParaRPr>
            </a:p>
          </p:txBody>
        </p:sp>
        <p:pic>
          <p:nvPicPr>
            <p:cNvPr id="8" name="Picture 4" descr="http://designshack.co.uk/wp-content/uploads/larrybird-2.jp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33294" y="5911047"/>
              <a:ext cx="258186" cy="1822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9" name="Picture 3" descr="C:\Users\jfernanv\Desktop\everis-blanco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5224" y="158626"/>
            <a:ext cx="2131192" cy="1182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11 Redondear rectángulo de esquina del mismo lado"/>
          <p:cNvSpPr/>
          <p:nvPr/>
        </p:nvSpPr>
        <p:spPr>
          <a:xfrm rot="10800000" flipV="1">
            <a:off x="1187615" y="2"/>
            <a:ext cx="1905959" cy="1412774"/>
          </a:xfrm>
          <a:prstGeom prst="round2SameRect">
            <a:avLst>
              <a:gd name="adj1" fmla="val 0"/>
              <a:gd name="adj2" fmla="val 388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0" name="Imagen 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326" y="116632"/>
            <a:ext cx="2133522" cy="1219155"/>
          </a:xfrm>
          <a:prstGeom prst="rect">
            <a:avLst/>
          </a:prstGeom>
        </p:spPr>
      </p:pic>
      <p:sp>
        <p:nvSpPr>
          <p:cNvPr id="13" name="CuadroTexto 2"/>
          <p:cNvSpPr txBox="1"/>
          <p:nvPr/>
        </p:nvSpPr>
        <p:spPr>
          <a:xfrm>
            <a:off x="7952506" y="6093289"/>
            <a:ext cx="1187624" cy="360040"/>
          </a:xfrm>
          <a:prstGeom prst="rect">
            <a:avLst/>
          </a:prstGeom>
        </p:spPr>
        <p:txBody>
          <a:bodyPr vert="horz" wrap="none" lIns="68580" tIns="34290" rIns="68580" bIns="34290" rtlCol="0" anchor="ctr">
            <a:no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800" smtClean="0">
                <a:solidFill>
                  <a:schemeClr val="bg1">
                    <a:lumMod val="50000"/>
                  </a:schemeClr>
                </a:solidFill>
                <a:latin typeface="+mn-lt"/>
              </a:rPr>
              <a:t>Versión </a:t>
            </a:r>
            <a:r>
              <a:rPr lang="es-ES" sz="1800" smtClean="0">
                <a:solidFill>
                  <a:schemeClr val="bg1">
                    <a:lumMod val="50000"/>
                  </a:schemeClr>
                </a:solidFill>
                <a:latin typeface="+mn-lt"/>
              </a:rPr>
              <a:t>1.0</a:t>
            </a:r>
            <a:endParaRPr lang="es-ES" sz="1800" dirty="0" smtClean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30141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5832475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b="1" dirty="0" smtClean="0">
                <a:solidFill>
                  <a:schemeClr val="bg1"/>
                </a:solidFill>
                <a:latin typeface="+mj-lt"/>
              </a:rPr>
              <a:t>La primera reacción…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10</a:t>
            </a:fld>
            <a:endParaRPr lang="es-ES" dirty="0">
              <a:solidFill>
                <a:schemeClr val="bg1"/>
              </a:solidFill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7664" y="1340768"/>
            <a:ext cx="5976664" cy="3887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319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5832475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b="1" dirty="0" smtClean="0">
                <a:solidFill>
                  <a:schemeClr val="bg1"/>
                </a:solidFill>
                <a:latin typeface="+mj-lt"/>
              </a:rPr>
              <a:t>¿Entonces, por qué usamos GIT?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11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6" name="4 Marcador de contenido"/>
          <p:cNvSpPr txBox="1">
            <a:spLocks/>
          </p:cNvSpPr>
          <p:nvPr/>
        </p:nvSpPr>
        <p:spPr>
          <a:xfrm>
            <a:off x="683568" y="1556792"/>
            <a:ext cx="8003232" cy="417646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 dirty="0" err="1" smtClean="0">
                <a:solidFill>
                  <a:schemeClr val="bg1">
                    <a:lumMod val="95000"/>
                  </a:schemeClr>
                </a:solidFill>
              </a:rPr>
              <a:t>Git</a:t>
            </a:r>
            <a:r>
              <a:rPr lang="es-ES" sz="2000" dirty="0" smtClean="0">
                <a:solidFill>
                  <a:schemeClr val="bg1">
                    <a:lumMod val="95000"/>
                  </a:schemeClr>
                </a:solidFill>
              </a:rPr>
              <a:t> :</a:t>
            </a: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r>
              <a:rPr lang="es-ES" sz="2000" dirty="0" smtClean="0">
                <a:solidFill>
                  <a:schemeClr val="bg1">
                    <a:lumMod val="95000"/>
                  </a:schemeClr>
                </a:solidFill>
              </a:rPr>
              <a:t>Sistema de Control de versiones</a:t>
            </a: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r>
              <a:rPr lang="es-ES" sz="2000" dirty="0" smtClean="0">
                <a:solidFill>
                  <a:schemeClr val="bg1">
                    <a:lumMod val="95000"/>
                  </a:schemeClr>
                </a:solidFill>
              </a:rPr>
              <a:t>Open </a:t>
            </a:r>
            <a:r>
              <a:rPr lang="es-ES" sz="2000" dirty="0" err="1" smtClean="0">
                <a:solidFill>
                  <a:schemeClr val="bg1">
                    <a:lumMod val="95000"/>
                  </a:schemeClr>
                </a:solidFill>
              </a:rPr>
              <a:t>Source</a:t>
            </a: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r>
              <a:rPr lang="es-ES" sz="2000" dirty="0" smtClean="0">
                <a:solidFill>
                  <a:schemeClr val="bg1">
                    <a:lumMod val="95000"/>
                  </a:schemeClr>
                </a:solidFill>
              </a:rPr>
              <a:t>Gratuito</a:t>
            </a:r>
          </a:p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 dirty="0" smtClean="0">
                <a:solidFill>
                  <a:schemeClr val="bg1">
                    <a:lumMod val="95000"/>
                  </a:schemeClr>
                </a:solidFill>
              </a:rPr>
              <a:t>¿Qué aporta?</a:t>
            </a: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r>
              <a:rPr lang="es-ES" sz="2000" dirty="0" smtClean="0">
                <a:solidFill>
                  <a:schemeClr val="bg1">
                    <a:lumMod val="95000"/>
                  </a:schemeClr>
                </a:solidFill>
              </a:rPr>
              <a:t>Repositorio </a:t>
            </a:r>
            <a:r>
              <a:rPr lang="es-ES" sz="2000" b="1" dirty="0" smtClean="0">
                <a:solidFill>
                  <a:schemeClr val="bg1">
                    <a:lumMod val="95000"/>
                  </a:schemeClr>
                </a:solidFill>
              </a:rPr>
              <a:t>Distribuido</a:t>
            </a: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r>
              <a:rPr lang="es-ES" sz="2000" dirty="0" smtClean="0">
                <a:solidFill>
                  <a:schemeClr val="bg1">
                    <a:lumMod val="95000"/>
                  </a:schemeClr>
                </a:solidFill>
              </a:rPr>
              <a:t>Hosting en la nube, a través de </a:t>
            </a:r>
            <a:r>
              <a:rPr lang="es-ES" sz="2000" dirty="0" err="1" smtClean="0">
                <a:solidFill>
                  <a:schemeClr val="bg1">
                    <a:lumMod val="95000"/>
                  </a:schemeClr>
                </a:solidFill>
              </a:rPr>
              <a:t>Github</a:t>
            </a:r>
            <a:r>
              <a:rPr lang="es-ES" sz="2000" dirty="0" smtClean="0">
                <a:solidFill>
                  <a:schemeClr val="bg1">
                    <a:lumMod val="95000"/>
                  </a:schemeClr>
                </a:solidFill>
              </a:rPr>
              <a:t>.</a:t>
            </a: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r>
              <a:rPr lang="es-ES" sz="2000" dirty="0" smtClean="0">
                <a:solidFill>
                  <a:schemeClr val="bg1">
                    <a:lumMod val="95000"/>
                  </a:schemeClr>
                </a:solidFill>
              </a:rPr>
              <a:t>Nos permite trabajar de forma totalmente desconectada respecto al repositorio dado que todos los metadatos se almacenan en local.</a:t>
            </a:r>
          </a:p>
        </p:txBody>
      </p:sp>
    </p:spTree>
    <p:extLst>
      <p:ext uri="{BB962C8B-B14F-4D97-AF65-F5344CB8AC3E}">
        <p14:creationId xmlns:p14="http://schemas.microsoft.com/office/powerpoint/2010/main" val="505345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7416824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b="1" dirty="0" err="1" smtClean="0">
                <a:solidFill>
                  <a:schemeClr val="bg1"/>
                </a:solidFill>
                <a:latin typeface="+mj-lt"/>
              </a:rPr>
              <a:t>RoadMap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12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6" name="4 Marcador de contenido"/>
          <p:cNvSpPr txBox="1">
            <a:spLocks/>
          </p:cNvSpPr>
          <p:nvPr/>
        </p:nvSpPr>
        <p:spPr>
          <a:xfrm>
            <a:off x="683568" y="1556792"/>
            <a:ext cx="8003232" cy="417646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4488">
              <a:spcBef>
                <a:spcPts val="0"/>
              </a:spcBef>
              <a:spcAft>
                <a:spcPts val="600"/>
              </a:spcAft>
            </a:pPr>
            <a:r>
              <a:rPr lang="es-ES" sz="2000" dirty="0">
                <a:solidFill>
                  <a:schemeClr val="bg1"/>
                </a:solidFill>
              </a:rPr>
              <a:t>Introducción</a:t>
            </a:r>
          </a:p>
          <a:p>
            <a:pPr marL="744538" lvl="2" indent="-342900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s-ES" sz="1600" dirty="0">
                <a:solidFill>
                  <a:schemeClr val="bg1"/>
                </a:solidFill>
              </a:rPr>
              <a:t>¿Qué es un SCV?</a:t>
            </a:r>
          </a:p>
          <a:p>
            <a:pPr marL="744538" lvl="2" indent="-342900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s-ES" sz="1600" dirty="0">
                <a:solidFill>
                  <a:schemeClr val="bg1"/>
                </a:solidFill>
              </a:rPr>
              <a:t>¿Qué es </a:t>
            </a:r>
            <a:r>
              <a:rPr lang="es-ES" sz="1600" dirty="0" err="1">
                <a:solidFill>
                  <a:schemeClr val="bg1"/>
                </a:solidFill>
              </a:rPr>
              <a:t>Git</a:t>
            </a:r>
            <a:r>
              <a:rPr lang="es-ES" sz="1600" dirty="0">
                <a:solidFill>
                  <a:schemeClr val="bg1"/>
                </a:solidFill>
              </a:rPr>
              <a:t>?</a:t>
            </a:r>
          </a:p>
          <a:p>
            <a:pPr marL="744538" lvl="1">
              <a:spcBef>
                <a:spcPts val="0"/>
              </a:spcBef>
              <a:spcAft>
                <a:spcPts val="600"/>
              </a:spcAft>
            </a:pPr>
            <a:r>
              <a:rPr lang="es-ES" sz="1600" dirty="0" smtClean="0">
                <a:solidFill>
                  <a:srgbClr val="D6FB47"/>
                </a:solidFill>
              </a:rPr>
              <a:t>¿Qué es </a:t>
            </a:r>
            <a:r>
              <a:rPr lang="es-ES" sz="1600" dirty="0" err="1" smtClean="0">
                <a:solidFill>
                  <a:srgbClr val="D6FB47"/>
                </a:solidFill>
              </a:rPr>
              <a:t>GitHub</a:t>
            </a:r>
            <a:r>
              <a:rPr lang="es-ES" sz="1600" dirty="0" smtClean="0">
                <a:solidFill>
                  <a:srgbClr val="D6FB47"/>
                </a:solidFill>
              </a:rPr>
              <a:t>?</a:t>
            </a: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r>
              <a:rPr lang="es-ES" sz="2000" dirty="0" smtClean="0">
                <a:solidFill>
                  <a:schemeClr val="bg1">
                    <a:lumMod val="50000"/>
                  </a:schemeClr>
                </a:solidFill>
              </a:rPr>
              <a:t>Conceptos básicos</a:t>
            </a: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r>
              <a:rPr lang="es-ES" sz="2000" dirty="0">
                <a:solidFill>
                  <a:schemeClr val="bg1">
                    <a:lumMod val="50000"/>
                  </a:schemeClr>
                </a:solidFill>
              </a:rPr>
              <a:t>Taller</a:t>
            </a: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r>
              <a:rPr lang="es-ES" sz="2000" dirty="0">
                <a:solidFill>
                  <a:schemeClr val="bg1">
                    <a:lumMod val="50000"/>
                  </a:schemeClr>
                </a:solidFill>
              </a:rPr>
              <a:t>Reto</a:t>
            </a:r>
          </a:p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6122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5832475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b="1" dirty="0" smtClean="0">
                <a:solidFill>
                  <a:schemeClr val="bg1"/>
                </a:solidFill>
                <a:latin typeface="+mj-lt"/>
              </a:rPr>
              <a:t>¿Qué es </a:t>
            </a:r>
            <a:r>
              <a:rPr lang="es-ES" b="1" dirty="0" err="1" smtClean="0">
                <a:solidFill>
                  <a:schemeClr val="bg1"/>
                </a:solidFill>
                <a:latin typeface="+mj-lt"/>
              </a:rPr>
              <a:t>GitHub</a:t>
            </a:r>
            <a:r>
              <a:rPr lang="es-ES" b="1" dirty="0" smtClean="0">
                <a:solidFill>
                  <a:schemeClr val="bg1"/>
                </a:solidFill>
                <a:latin typeface="+mj-lt"/>
              </a:rPr>
              <a:t>?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13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0" name="4 Marcador de contenido"/>
          <p:cNvSpPr txBox="1">
            <a:spLocks/>
          </p:cNvSpPr>
          <p:nvPr/>
        </p:nvSpPr>
        <p:spPr>
          <a:xfrm>
            <a:off x="683568" y="2545011"/>
            <a:ext cx="8003232" cy="417646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>
              <a:solidFill>
                <a:schemeClr val="bg1">
                  <a:lumMod val="95000"/>
                </a:schemeClr>
              </a:solidFill>
            </a:endParaRPr>
          </a:p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>
              <a:solidFill>
                <a:schemeClr val="bg1">
                  <a:lumMod val="95000"/>
                </a:schemeClr>
              </a:solidFill>
            </a:endParaRPr>
          </a:p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>
              <a:solidFill>
                <a:schemeClr val="bg1">
                  <a:lumMod val="95000"/>
                </a:schemeClr>
              </a:solidFill>
            </a:endParaRPr>
          </a:p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 dirty="0" err="1" smtClean="0">
                <a:solidFill>
                  <a:schemeClr val="bg1">
                    <a:lumMod val="95000"/>
                  </a:schemeClr>
                </a:solidFill>
              </a:rPr>
              <a:t>Github</a:t>
            </a:r>
            <a:r>
              <a:rPr lang="es-ES" sz="2000" dirty="0" smtClean="0">
                <a:solidFill>
                  <a:schemeClr val="bg1">
                    <a:lumMod val="95000"/>
                  </a:schemeClr>
                </a:solidFill>
              </a:rPr>
              <a:t> es un hosting para </a:t>
            </a:r>
            <a:r>
              <a:rPr lang="es-ES" sz="2000" dirty="0" err="1" smtClean="0">
                <a:solidFill>
                  <a:schemeClr val="bg1">
                    <a:lumMod val="95000"/>
                  </a:schemeClr>
                </a:solidFill>
              </a:rPr>
              <a:t>Git</a:t>
            </a:r>
            <a:r>
              <a:rPr lang="es-ES" sz="2000" dirty="0" smtClean="0">
                <a:solidFill>
                  <a:schemeClr val="bg1">
                    <a:lumMod val="95000"/>
                  </a:schemeClr>
                </a:solidFill>
              </a:rPr>
              <a:t>, que es gratuito para proyectos open </a:t>
            </a:r>
            <a:r>
              <a:rPr lang="es-ES" sz="2000" dirty="0" err="1" smtClean="0">
                <a:solidFill>
                  <a:schemeClr val="bg1">
                    <a:lumMod val="95000"/>
                  </a:schemeClr>
                </a:solidFill>
              </a:rPr>
              <a:t>source</a:t>
            </a:r>
            <a:r>
              <a:rPr lang="es-ES" sz="2000" dirty="0" smtClean="0">
                <a:solidFill>
                  <a:schemeClr val="bg1">
                    <a:lumMod val="95000"/>
                  </a:schemeClr>
                </a:solidFill>
              </a:rPr>
              <a:t> de visibilidad pública. </a:t>
            </a:r>
            <a:endParaRPr lang="es-ES" sz="2000" dirty="0" smtClean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" b="21968"/>
          <a:stretch/>
        </p:blipFill>
        <p:spPr bwMode="auto">
          <a:xfrm>
            <a:off x="395536" y="980728"/>
            <a:ext cx="8424936" cy="446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15206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7416824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b="1" dirty="0" err="1" smtClean="0">
                <a:solidFill>
                  <a:schemeClr val="bg1"/>
                </a:solidFill>
                <a:latin typeface="+mj-lt"/>
              </a:rPr>
              <a:t>RoadMap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14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6" name="4 Marcador de contenido"/>
          <p:cNvSpPr txBox="1">
            <a:spLocks/>
          </p:cNvSpPr>
          <p:nvPr/>
        </p:nvSpPr>
        <p:spPr>
          <a:xfrm>
            <a:off x="683568" y="1556792"/>
            <a:ext cx="8003232" cy="417646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4488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s-ES" sz="2000" dirty="0">
                <a:solidFill>
                  <a:schemeClr val="bg1"/>
                </a:solidFill>
              </a:rPr>
              <a:t>Introducción</a:t>
            </a:r>
          </a:p>
          <a:p>
            <a:pPr marL="744538" lvl="2" indent="-342900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s-ES" sz="1600" dirty="0">
                <a:solidFill>
                  <a:schemeClr val="bg1"/>
                </a:solidFill>
              </a:rPr>
              <a:t>¿Qué es un SCV?</a:t>
            </a:r>
          </a:p>
          <a:p>
            <a:pPr marL="744538" lvl="2" indent="-342900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s-ES" sz="1600" dirty="0">
                <a:solidFill>
                  <a:schemeClr val="bg1"/>
                </a:solidFill>
              </a:rPr>
              <a:t>¿Qué es </a:t>
            </a:r>
            <a:r>
              <a:rPr lang="es-ES" sz="1600" dirty="0" err="1">
                <a:solidFill>
                  <a:schemeClr val="bg1"/>
                </a:solidFill>
              </a:rPr>
              <a:t>Git</a:t>
            </a:r>
            <a:r>
              <a:rPr lang="es-ES" sz="1600" dirty="0">
                <a:solidFill>
                  <a:schemeClr val="bg1"/>
                </a:solidFill>
              </a:rPr>
              <a:t>?</a:t>
            </a:r>
          </a:p>
          <a:p>
            <a:pPr marL="744538" lvl="2" indent="-342900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s-ES" sz="1600" dirty="0">
                <a:solidFill>
                  <a:schemeClr val="bg1"/>
                </a:solidFill>
              </a:rPr>
              <a:t>¿Qué es </a:t>
            </a:r>
            <a:r>
              <a:rPr lang="es-ES" sz="1600" dirty="0" err="1">
                <a:solidFill>
                  <a:schemeClr val="bg1"/>
                </a:solidFill>
              </a:rPr>
              <a:t>GitHub</a:t>
            </a:r>
            <a:r>
              <a:rPr lang="es-ES" sz="1600" dirty="0">
                <a:solidFill>
                  <a:schemeClr val="bg1"/>
                </a:solidFill>
              </a:rPr>
              <a:t>?</a:t>
            </a: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r>
              <a:rPr lang="es-ES" sz="2000" dirty="0" smtClean="0">
                <a:solidFill>
                  <a:srgbClr val="D6FB47"/>
                </a:solidFill>
              </a:rPr>
              <a:t>Conceptos básicos</a:t>
            </a: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r>
              <a:rPr lang="es-ES" sz="2000" dirty="0">
                <a:solidFill>
                  <a:schemeClr val="bg1">
                    <a:lumMod val="50000"/>
                  </a:schemeClr>
                </a:solidFill>
              </a:rPr>
              <a:t>Taller</a:t>
            </a: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r>
              <a:rPr lang="es-ES" sz="2000" dirty="0">
                <a:solidFill>
                  <a:schemeClr val="bg1">
                    <a:lumMod val="50000"/>
                  </a:schemeClr>
                </a:solidFill>
              </a:rPr>
              <a:t>Reto</a:t>
            </a:r>
          </a:p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7772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7416824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b="1" dirty="0" smtClean="0">
                <a:solidFill>
                  <a:schemeClr val="bg1"/>
                </a:solidFill>
                <a:latin typeface="+mj-lt"/>
              </a:rPr>
              <a:t>Conceptos básicos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15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6" name="4 Marcador de contenido"/>
          <p:cNvSpPr txBox="1">
            <a:spLocks/>
          </p:cNvSpPr>
          <p:nvPr/>
        </p:nvSpPr>
        <p:spPr>
          <a:xfrm>
            <a:off x="683568" y="1556792"/>
            <a:ext cx="8003232" cy="417646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4 Marcador de contenido"/>
          <p:cNvSpPr txBox="1">
            <a:spLocks/>
          </p:cNvSpPr>
          <p:nvPr/>
        </p:nvSpPr>
        <p:spPr>
          <a:xfrm>
            <a:off x="683568" y="908720"/>
            <a:ext cx="8003232" cy="432048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 dirty="0" smtClean="0">
                <a:solidFill>
                  <a:srgbClr val="D6FB47"/>
                </a:solidFill>
              </a:rPr>
              <a:t>Repositorio</a:t>
            </a:r>
          </a:p>
        </p:txBody>
      </p:sp>
      <p:pic>
        <p:nvPicPr>
          <p:cNvPr id="2" name="1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0476" y="2425824"/>
            <a:ext cx="2438400" cy="2438400"/>
          </a:xfrm>
          <a:prstGeom prst="rect">
            <a:avLst/>
          </a:prstGeom>
        </p:spPr>
      </p:pic>
      <p:sp>
        <p:nvSpPr>
          <p:cNvPr id="4" name="3 Flecha abajo"/>
          <p:cNvSpPr/>
          <p:nvPr/>
        </p:nvSpPr>
        <p:spPr>
          <a:xfrm>
            <a:off x="6829656" y="1484784"/>
            <a:ext cx="360040" cy="792088"/>
          </a:xfrm>
          <a:prstGeom prst="downArrow">
            <a:avLst/>
          </a:prstGeom>
          <a:solidFill>
            <a:srgbClr val="D6FB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6 CuadroTexto"/>
          <p:cNvSpPr txBox="1"/>
          <p:nvPr/>
        </p:nvSpPr>
        <p:spPr>
          <a:xfrm>
            <a:off x="683568" y="2564904"/>
            <a:ext cx="475252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El </a:t>
            </a:r>
            <a:r>
              <a:rPr lang="es-ES" b="1" dirty="0">
                <a:solidFill>
                  <a:schemeClr val="bg1"/>
                </a:solidFill>
              </a:rPr>
              <a:t>repositorio</a:t>
            </a:r>
            <a:r>
              <a:rPr lang="es-ES" dirty="0">
                <a:solidFill>
                  <a:schemeClr val="bg1"/>
                </a:solidFill>
              </a:rPr>
              <a:t> es el lugar en el que se almacenan los datos actualizados e históricos de cambios, </a:t>
            </a:r>
            <a:r>
              <a:rPr lang="es-ES" i="1" dirty="0">
                <a:solidFill>
                  <a:schemeClr val="bg1"/>
                </a:solidFill>
              </a:rPr>
              <a:t>a menudo en un servidor</a:t>
            </a:r>
            <a:r>
              <a:rPr lang="es-ES" i="1" dirty="0" smtClean="0">
                <a:solidFill>
                  <a:schemeClr val="bg1"/>
                </a:solidFill>
              </a:rPr>
              <a:t>.</a:t>
            </a:r>
          </a:p>
          <a:p>
            <a:endParaRPr lang="es-ES" i="1" dirty="0">
              <a:solidFill>
                <a:schemeClr val="bg1"/>
              </a:solidFill>
            </a:endParaRPr>
          </a:p>
          <a:p>
            <a:r>
              <a:rPr lang="es-ES" dirty="0" smtClean="0">
                <a:solidFill>
                  <a:schemeClr val="bg1"/>
                </a:solidFill>
              </a:rPr>
              <a:t>En el caso de </a:t>
            </a:r>
            <a:r>
              <a:rPr lang="es-ES" dirty="0" err="1" smtClean="0">
                <a:solidFill>
                  <a:schemeClr val="bg1"/>
                </a:solidFill>
              </a:rPr>
              <a:t>Git</a:t>
            </a:r>
            <a:r>
              <a:rPr lang="es-ES" dirty="0" smtClean="0">
                <a:solidFill>
                  <a:schemeClr val="bg1"/>
                </a:solidFill>
              </a:rPr>
              <a:t>, tenemos un </a:t>
            </a:r>
            <a:r>
              <a:rPr lang="es-ES" b="1" dirty="0" smtClean="0">
                <a:solidFill>
                  <a:schemeClr val="bg1"/>
                </a:solidFill>
              </a:rPr>
              <a:t>repositorio</a:t>
            </a:r>
            <a:r>
              <a:rPr lang="es-ES" dirty="0" smtClean="0">
                <a:solidFill>
                  <a:schemeClr val="bg1"/>
                </a:solidFill>
              </a:rPr>
              <a:t> local y uno en remoto para realizar el control de cambios.</a:t>
            </a:r>
          </a:p>
        </p:txBody>
      </p:sp>
    </p:spTree>
    <p:extLst>
      <p:ext uri="{BB962C8B-B14F-4D97-AF65-F5344CB8AC3E}">
        <p14:creationId xmlns:p14="http://schemas.microsoft.com/office/powerpoint/2010/main" val="733176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7416824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b="1" dirty="0" smtClean="0">
                <a:solidFill>
                  <a:schemeClr val="bg1"/>
                </a:solidFill>
                <a:latin typeface="+mj-lt"/>
              </a:rPr>
              <a:t>Conceptos básicos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16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6" name="4 Marcador de contenido"/>
          <p:cNvSpPr txBox="1">
            <a:spLocks/>
          </p:cNvSpPr>
          <p:nvPr/>
        </p:nvSpPr>
        <p:spPr>
          <a:xfrm>
            <a:off x="683568" y="1556792"/>
            <a:ext cx="8003232" cy="417646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4 Marcador de contenido"/>
          <p:cNvSpPr txBox="1">
            <a:spLocks/>
          </p:cNvSpPr>
          <p:nvPr/>
        </p:nvSpPr>
        <p:spPr>
          <a:xfrm>
            <a:off x="683568" y="908720"/>
            <a:ext cx="8003232" cy="432048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 dirty="0" smtClean="0">
                <a:solidFill>
                  <a:srgbClr val="D6FB47"/>
                </a:solidFill>
              </a:rPr>
              <a:t>Repositorio</a:t>
            </a:r>
          </a:p>
        </p:txBody>
      </p:sp>
      <p:sp>
        <p:nvSpPr>
          <p:cNvPr id="7" name="6 CuadroTexto"/>
          <p:cNvSpPr txBox="1"/>
          <p:nvPr/>
        </p:nvSpPr>
        <p:spPr>
          <a:xfrm>
            <a:off x="685529" y="1151617"/>
            <a:ext cx="47525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" dirty="0">
              <a:solidFill>
                <a:schemeClr val="bg1"/>
              </a:solidFill>
            </a:endParaRPr>
          </a:p>
          <a:p>
            <a:r>
              <a:rPr lang="es-ES" dirty="0" smtClean="0">
                <a:solidFill>
                  <a:schemeClr val="bg1"/>
                </a:solidFill>
              </a:rPr>
              <a:t>Para crear un repositorio local:</a:t>
            </a:r>
          </a:p>
          <a:p>
            <a:r>
              <a:rPr lang="es-ES" dirty="0" smtClean="0">
                <a:solidFill>
                  <a:schemeClr val="bg1"/>
                </a:solidFill>
              </a:rPr>
              <a:t>	</a:t>
            </a:r>
            <a:r>
              <a:rPr lang="es-ES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 </a:t>
            </a:r>
            <a:r>
              <a:rPr lang="es-ES" dirty="0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s-ES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init</a:t>
            </a:r>
            <a:endParaRPr lang="es-ES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2068664"/>
            <a:ext cx="5936687" cy="45897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10759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7416824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b="1" dirty="0" smtClean="0">
                <a:solidFill>
                  <a:schemeClr val="bg1"/>
                </a:solidFill>
                <a:latin typeface="+mj-lt"/>
              </a:rPr>
              <a:t>Conceptos básicos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17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6" name="4 Marcador de contenido"/>
          <p:cNvSpPr txBox="1">
            <a:spLocks/>
          </p:cNvSpPr>
          <p:nvPr/>
        </p:nvSpPr>
        <p:spPr>
          <a:xfrm>
            <a:off x="683568" y="1556792"/>
            <a:ext cx="8003232" cy="417646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4 Marcador de contenido"/>
          <p:cNvSpPr txBox="1">
            <a:spLocks/>
          </p:cNvSpPr>
          <p:nvPr/>
        </p:nvSpPr>
        <p:spPr>
          <a:xfrm>
            <a:off x="683568" y="908720"/>
            <a:ext cx="8003232" cy="432048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 dirty="0" smtClean="0">
                <a:solidFill>
                  <a:srgbClr val="D6FB47"/>
                </a:solidFill>
              </a:rPr>
              <a:t>Repositorio</a:t>
            </a:r>
          </a:p>
        </p:txBody>
      </p:sp>
      <p:sp>
        <p:nvSpPr>
          <p:cNvPr id="7" name="6 CuadroTexto"/>
          <p:cNvSpPr txBox="1"/>
          <p:nvPr/>
        </p:nvSpPr>
        <p:spPr>
          <a:xfrm>
            <a:off x="685528" y="1151617"/>
            <a:ext cx="77028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" dirty="0">
              <a:solidFill>
                <a:schemeClr val="bg1"/>
              </a:solidFill>
            </a:endParaRPr>
          </a:p>
          <a:p>
            <a:r>
              <a:rPr lang="es-ES" dirty="0" smtClean="0">
                <a:solidFill>
                  <a:schemeClr val="bg1"/>
                </a:solidFill>
              </a:rPr>
              <a:t>Para enlazarlo con un repo de </a:t>
            </a:r>
            <a:r>
              <a:rPr lang="es-ES" dirty="0" err="1" smtClean="0">
                <a:solidFill>
                  <a:schemeClr val="bg1"/>
                </a:solidFill>
              </a:rPr>
              <a:t>GitHub</a:t>
            </a:r>
            <a:r>
              <a:rPr lang="es-ES" dirty="0" smtClean="0">
                <a:solidFill>
                  <a:schemeClr val="bg1"/>
                </a:solidFill>
              </a:rPr>
              <a:t>:</a:t>
            </a:r>
          </a:p>
          <a:p>
            <a:r>
              <a:rPr lang="es-ES" dirty="0" smtClean="0">
                <a:solidFill>
                  <a:schemeClr val="bg1"/>
                </a:solidFill>
              </a:rPr>
              <a:t>	</a:t>
            </a:r>
            <a:r>
              <a:rPr lang="es-ES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 </a:t>
            </a:r>
            <a:r>
              <a:rPr lang="es-ES" dirty="0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s-ES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remote</a:t>
            </a:r>
            <a:r>
              <a:rPr lang="es-ES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</a:t>
            </a:r>
            <a:r>
              <a:rPr lang="es-ES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origin</a:t>
            </a:r>
            <a:r>
              <a:rPr lang="es-E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s-ES" dirty="0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url_repositorio_remoto</a:t>
            </a:r>
            <a:r>
              <a:rPr lang="es-E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7" y="2317844"/>
            <a:ext cx="7553870" cy="4039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375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7416824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b="1" dirty="0" smtClean="0">
                <a:solidFill>
                  <a:schemeClr val="bg1"/>
                </a:solidFill>
                <a:latin typeface="+mj-lt"/>
              </a:rPr>
              <a:t>Conceptos básicos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18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6" name="4 Marcador de contenido"/>
          <p:cNvSpPr txBox="1">
            <a:spLocks/>
          </p:cNvSpPr>
          <p:nvPr/>
        </p:nvSpPr>
        <p:spPr>
          <a:xfrm>
            <a:off x="683568" y="1556792"/>
            <a:ext cx="8003232" cy="417646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4 Marcador de contenido"/>
          <p:cNvSpPr txBox="1">
            <a:spLocks/>
          </p:cNvSpPr>
          <p:nvPr/>
        </p:nvSpPr>
        <p:spPr>
          <a:xfrm>
            <a:off x="683568" y="908720"/>
            <a:ext cx="8003232" cy="432048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 dirty="0" smtClean="0">
                <a:solidFill>
                  <a:srgbClr val="D6FB47"/>
                </a:solidFill>
              </a:rPr>
              <a:t>Repositorio</a:t>
            </a:r>
          </a:p>
        </p:txBody>
      </p:sp>
      <p:sp>
        <p:nvSpPr>
          <p:cNvPr id="7" name="6 CuadroTexto"/>
          <p:cNvSpPr txBox="1"/>
          <p:nvPr/>
        </p:nvSpPr>
        <p:spPr>
          <a:xfrm>
            <a:off x="685528" y="1151617"/>
            <a:ext cx="770289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" dirty="0">
              <a:solidFill>
                <a:schemeClr val="bg1"/>
              </a:solidFill>
            </a:endParaRPr>
          </a:p>
          <a:p>
            <a:r>
              <a:rPr lang="es-ES" dirty="0" smtClean="0">
                <a:solidFill>
                  <a:schemeClr val="bg1"/>
                </a:solidFill>
              </a:rPr>
              <a:t>Pero antes… ¿cómo configuro mis credenciales de usuario?</a:t>
            </a:r>
          </a:p>
          <a:p>
            <a:r>
              <a:rPr lang="es-ES" dirty="0" smtClean="0">
                <a:solidFill>
                  <a:schemeClr val="bg1"/>
                </a:solidFill>
              </a:rPr>
              <a:t>	</a:t>
            </a:r>
          </a:p>
          <a:p>
            <a:r>
              <a:rPr lang="es-E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s-ES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 </a:t>
            </a:r>
            <a:r>
              <a:rPr lang="es-ES" dirty="0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s-ES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config</a:t>
            </a:r>
            <a:r>
              <a:rPr lang="es-ES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[--global] user.name “</a:t>
            </a:r>
            <a:r>
              <a:rPr lang="es-ES" dirty="0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miUsuarioGitHub</a:t>
            </a:r>
            <a:r>
              <a:rPr lang="es-ES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”</a:t>
            </a:r>
          </a:p>
          <a:p>
            <a:endParaRPr lang="es-ES" dirty="0" smtClean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s-ES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Comprobamos que quede configurado:</a:t>
            </a:r>
          </a:p>
          <a:p>
            <a:endParaRPr lang="es-ES" dirty="0" smtClean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s-E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s-ES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 </a:t>
            </a:r>
            <a:r>
              <a:rPr lang="es-ES" dirty="0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s-ES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config</a:t>
            </a:r>
            <a:r>
              <a:rPr lang="es-E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[--global] </a:t>
            </a:r>
            <a:r>
              <a:rPr lang="es-ES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user.name </a:t>
            </a:r>
          </a:p>
          <a:p>
            <a:r>
              <a:rPr lang="es-E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endParaRPr lang="es-ES" dirty="0" smtClean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s-ES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Configuramos el mail de la cuenta de </a:t>
            </a:r>
            <a:r>
              <a:rPr lang="es-ES" dirty="0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GitHub</a:t>
            </a:r>
            <a:r>
              <a:rPr lang="es-ES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s-E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endParaRPr lang="es-ES" dirty="0" smtClean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s-E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s-ES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 </a:t>
            </a:r>
            <a:r>
              <a:rPr lang="es-ES" dirty="0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s-ES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config</a:t>
            </a:r>
            <a:r>
              <a:rPr lang="es-E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[--global</a:t>
            </a:r>
            <a:r>
              <a:rPr lang="es-ES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 </a:t>
            </a:r>
            <a:r>
              <a:rPr lang="es-ES" dirty="0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user.email</a:t>
            </a:r>
            <a:r>
              <a:rPr lang="es-ES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“mimail@mail.com”</a:t>
            </a:r>
            <a:endParaRPr lang="es-ES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2379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7416824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b="1" dirty="0" smtClean="0">
                <a:solidFill>
                  <a:schemeClr val="bg1"/>
                </a:solidFill>
                <a:latin typeface="+mj-lt"/>
              </a:rPr>
              <a:t>Conceptos básicos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19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6" name="4 Marcador de contenido"/>
          <p:cNvSpPr txBox="1">
            <a:spLocks/>
          </p:cNvSpPr>
          <p:nvPr/>
        </p:nvSpPr>
        <p:spPr>
          <a:xfrm>
            <a:off x="683568" y="1556792"/>
            <a:ext cx="8003232" cy="417646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4 Marcador de contenido"/>
          <p:cNvSpPr txBox="1">
            <a:spLocks/>
          </p:cNvSpPr>
          <p:nvPr/>
        </p:nvSpPr>
        <p:spPr>
          <a:xfrm>
            <a:off x="683568" y="908720"/>
            <a:ext cx="8003232" cy="432048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 dirty="0" smtClean="0">
                <a:solidFill>
                  <a:srgbClr val="D6FB47"/>
                </a:solidFill>
              </a:rPr>
              <a:t>Repositorio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887918"/>
            <a:ext cx="7562850" cy="3838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912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7416824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b="1" dirty="0" err="1" smtClean="0">
                <a:solidFill>
                  <a:schemeClr val="bg1"/>
                </a:solidFill>
                <a:latin typeface="+mj-lt"/>
              </a:rPr>
              <a:t>RoadMap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2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6" name="4 Marcador de contenido"/>
          <p:cNvSpPr txBox="1">
            <a:spLocks/>
          </p:cNvSpPr>
          <p:nvPr/>
        </p:nvSpPr>
        <p:spPr>
          <a:xfrm>
            <a:off x="683568" y="1556792"/>
            <a:ext cx="8003232" cy="2952328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4488">
              <a:spcBef>
                <a:spcPts val="0"/>
              </a:spcBef>
              <a:spcAft>
                <a:spcPts val="600"/>
              </a:spcAft>
            </a:pPr>
            <a:r>
              <a:rPr lang="es-ES" sz="2000" dirty="0" smtClean="0">
                <a:solidFill>
                  <a:schemeClr val="bg1">
                    <a:lumMod val="95000"/>
                  </a:schemeClr>
                </a:solidFill>
              </a:rPr>
              <a:t>Introducción</a:t>
            </a:r>
          </a:p>
          <a:p>
            <a:pPr marL="744538" lvl="1">
              <a:spcBef>
                <a:spcPts val="0"/>
              </a:spcBef>
              <a:spcAft>
                <a:spcPts val="600"/>
              </a:spcAft>
            </a:pPr>
            <a:r>
              <a:rPr lang="es-ES" sz="1600" dirty="0" smtClean="0">
                <a:solidFill>
                  <a:schemeClr val="bg1">
                    <a:lumMod val="95000"/>
                  </a:schemeClr>
                </a:solidFill>
              </a:rPr>
              <a:t>¿Qué es un SCV?</a:t>
            </a:r>
          </a:p>
          <a:p>
            <a:pPr marL="744538" lvl="1">
              <a:spcBef>
                <a:spcPts val="0"/>
              </a:spcBef>
              <a:spcAft>
                <a:spcPts val="600"/>
              </a:spcAft>
            </a:pPr>
            <a:r>
              <a:rPr lang="es-ES" sz="1600" dirty="0" smtClean="0">
                <a:solidFill>
                  <a:schemeClr val="bg1">
                    <a:lumMod val="95000"/>
                  </a:schemeClr>
                </a:solidFill>
              </a:rPr>
              <a:t>¿Qué es </a:t>
            </a:r>
            <a:r>
              <a:rPr lang="es-ES" sz="1600" dirty="0" err="1" smtClean="0">
                <a:solidFill>
                  <a:schemeClr val="bg1">
                    <a:lumMod val="95000"/>
                  </a:schemeClr>
                </a:solidFill>
              </a:rPr>
              <a:t>Git</a:t>
            </a:r>
            <a:r>
              <a:rPr lang="es-ES" sz="1600" dirty="0" smtClean="0">
                <a:solidFill>
                  <a:schemeClr val="bg1">
                    <a:lumMod val="95000"/>
                  </a:schemeClr>
                </a:solidFill>
              </a:rPr>
              <a:t>?</a:t>
            </a:r>
          </a:p>
          <a:p>
            <a:pPr marL="744538" lvl="1">
              <a:spcBef>
                <a:spcPts val="0"/>
              </a:spcBef>
              <a:spcAft>
                <a:spcPts val="600"/>
              </a:spcAft>
            </a:pPr>
            <a:r>
              <a:rPr lang="es-ES" sz="1600" dirty="0" smtClean="0">
                <a:solidFill>
                  <a:schemeClr val="bg1">
                    <a:lumMod val="95000"/>
                  </a:schemeClr>
                </a:solidFill>
              </a:rPr>
              <a:t>¿Qué es </a:t>
            </a:r>
            <a:r>
              <a:rPr lang="es-ES" sz="1600" dirty="0" err="1" smtClean="0">
                <a:solidFill>
                  <a:schemeClr val="bg1">
                    <a:lumMod val="95000"/>
                  </a:schemeClr>
                </a:solidFill>
              </a:rPr>
              <a:t>GitHub</a:t>
            </a:r>
            <a:r>
              <a:rPr lang="es-ES" sz="1600" dirty="0" smtClean="0">
                <a:solidFill>
                  <a:schemeClr val="bg1">
                    <a:lumMod val="95000"/>
                  </a:schemeClr>
                </a:solidFill>
              </a:rPr>
              <a:t>?</a:t>
            </a: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r>
              <a:rPr lang="es-ES" sz="2000" dirty="0" smtClean="0">
                <a:solidFill>
                  <a:schemeClr val="bg1">
                    <a:lumMod val="95000"/>
                  </a:schemeClr>
                </a:solidFill>
              </a:rPr>
              <a:t>Conceptos básicos</a:t>
            </a: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r>
              <a:rPr lang="es-ES" sz="2000" dirty="0" smtClean="0">
                <a:solidFill>
                  <a:schemeClr val="bg1">
                    <a:lumMod val="95000"/>
                  </a:schemeClr>
                </a:solidFill>
              </a:rPr>
              <a:t>Taller</a:t>
            </a: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r>
              <a:rPr lang="es-ES" sz="2000" dirty="0" smtClean="0">
                <a:solidFill>
                  <a:schemeClr val="bg1">
                    <a:lumMod val="95000"/>
                  </a:schemeClr>
                </a:solidFill>
              </a:rPr>
              <a:t>Reto</a:t>
            </a:r>
          </a:p>
        </p:txBody>
      </p:sp>
    </p:spTree>
    <p:extLst>
      <p:ext uri="{BB962C8B-B14F-4D97-AF65-F5344CB8AC3E}">
        <p14:creationId xmlns:p14="http://schemas.microsoft.com/office/powerpoint/2010/main" val="111507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7416824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b="1" dirty="0" smtClean="0">
                <a:solidFill>
                  <a:schemeClr val="bg1"/>
                </a:solidFill>
                <a:latin typeface="+mj-lt"/>
              </a:rPr>
              <a:t>Conceptos básicos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20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6" name="4 Marcador de contenido"/>
          <p:cNvSpPr txBox="1">
            <a:spLocks/>
          </p:cNvSpPr>
          <p:nvPr/>
        </p:nvSpPr>
        <p:spPr>
          <a:xfrm>
            <a:off x="683568" y="1556792"/>
            <a:ext cx="8003232" cy="417646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4 Marcador de contenido"/>
          <p:cNvSpPr txBox="1">
            <a:spLocks/>
          </p:cNvSpPr>
          <p:nvPr/>
        </p:nvSpPr>
        <p:spPr>
          <a:xfrm>
            <a:off x="683568" y="908720"/>
            <a:ext cx="8003232" cy="432048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 dirty="0" err="1" smtClean="0">
                <a:solidFill>
                  <a:srgbClr val="D6FB47"/>
                </a:solidFill>
              </a:rPr>
              <a:t>Tagging</a:t>
            </a:r>
            <a:endParaRPr lang="es-ES" sz="2000" dirty="0" smtClean="0">
              <a:solidFill>
                <a:srgbClr val="D6FB47"/>
              </a:solidFill>
            </a:endParaRPr>
          </a:p>
        </p:txBody>
      </p:sp>
      <p:pic>
        <p:nvPicPr>
          <p:cNvPr id="8" name="7 Imagen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0232" y="2417483"/>
            <a:ext cx="2438400" cy="2438400"/>
          </a:xfrm>
          <a:prstGeom prst="rect">
            <a:avLst/>
          </a:prstGeom>
        </p:spPr>
      </p:pic>
      <p:sp>
        <p:nvSpPr>
          <p:cNvPr id="10" name="9 CuadroTexto"/>
          <p:cNvSpPr txBox="1"/>
          <p:nvPr/>
        </p:nvSpPr>
        <p:spPr>
          <a:xfrm>
            <a:off x="676653" y="2060848"/>
            <a:ext cx="475252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solidFill>
                  <a:schemeClr val="bg1"/>
                </a:solidFill>
              </a:rPr>
              <a:t>Dar nombres (versión) a un estado del repositorio.</a:t>
            </a:r>
          </a:p>
          <a:p>
            <a:endParaRPr lang="es-ES" dirty="0">
              <a:solidFill>
                <a:schemeClr val="bg1"/>
              </a:solidFill>
            </a:endParaRPr>
          </a:p>
          <a:p>
            <a:r>
              <a:rPr lang="es-ES" dirty="0" smtClean="0">
                <a:solidFill>
                  <a:schemeClr val="bg1"/>
                </a:solidFill>
              </a:rPr>
              <a:t>	</a:t>
            </a:r>
            <a:r>
              <a:rPr lang="es-ES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 </a:t>
            </a:r>
            <a:r>
              <a:rPr lang="es-ES" dirty="0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s-ES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tag</a:t>
            </a:r>
            <a:r>
              <a:rPr lang="es-ES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1.0.0 &lt;</a:t>
            </a:r>
            <a:r>
              <a:rPr lang="es-ES" dirty="0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commitId</a:t>
            </a:r>
            <a:r>
              <a:rPr lang="es-ES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endParaRPr lang="es-ES" dirty="0">
              <a:solidFill>
                <a:schemeClr val="bg1"/>
              </a:solidFill>
            </a:endParaRPr>
          </a:p>
          <a:p>
            <a:r>
              <a:rPr lang="es-ES" dirty="0" smtClean="0">
                <a:solidFill>
                  <a:schemeClr val="bg1"/>
                </a:solidFill>
              </a:rPr>
              <a:t>Para ver el </a:t>
            </a:r>
            <a:r>
              <a:rPr lang="es-ES" dirty="0" err="1" smtClean="0">
                <a:solidFill>
                  <a:schemeClr val="bg1"/>
                </a:solidFill>
              </a:rPr>
              <a:t>commitId</a:t>
            </a:r>
            <a:r>
              <a:rPr lang="es-ES" dirty="0" smtClean="0">
                <a:solidFill>
                  <a:schemeClr val="bg1"/>
                </a:solidFill>
              </a:rPr>
              <a:t> de algún </a:t>
            </a:r>
            <a:r>
              <a:rPr lang="es-ES" dirty="0" err="1" smtClean="0">
                <a:solidFill>
                  <a:schemeClr val="bg1"/>
                </a:solidFill>
              </a:rPr>
              <a:t>commit</a:t>
            </a:r>
            <a:r>
              <a:rPr lang="es-ES" dirty="0" smtClean="0">
                <a:solidFill>
                  <a:schemeClr val="bg1"/>
                </a:solidFill>
              </a:rPr>
              <a:t> realizado:</a:t>
            </a:r>
          </a:p>
          <a:p>
            <a:endParaRPr lang="es-ES" dirty="0">
              <a:solidFill>
                <a:schemeClr val="bg1"/>
              </a:solidFill>
            </a:endParaRPr>
          </a:p>
          <a:p>
            <a:r>
              <a:rPr lang="es-ES" dirty="0" smtClean="0">
                <a:solidFill>
                  <a:schemeClr val="bg1"/>
                </a:solidFill>
              </a:rPr>
              <a:t>	</a:t>
            </a:r>
            <a:r>
              <a:rPr lang="es-ES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 </a:t>
            </a:r>
            <a:r>
              <a:rPr lang="es-ES" dirty="0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s-ES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status</a:t>
            </a:r>
          </a:p>
          <a:p>
            <a:endParaRPr lang="es-ES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s-ES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$ </a:t>
            </a:r>
            <a:r>
              <a:rPr lang="es-ES" dirty="0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s-ES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tag</a:t>
            </a:r>
            <a:r>
              <a:rPr lang="es-ES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1.0.0 1b2e1d63ff</a:t>
            </a:r>
            <a:endParaRPr lang="es-ES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s-ES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6252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7416824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b="1" dirty="0" smtClean="0">
                <a:solidFill>
                  <a:schemeClr val="bg1"/>
                </a:solidFill>
                <a:latin typeface="+mj-lt"/>
              </a:rPr>
              <a:t>Conceptos básicos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21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6" name="4 Marcador de contenido"/>
          <p:cNvSpPr txBox="1">
            <a:spLocks/>
          </p:cNvSpPr>
          <p:nvPr/>
        </p:nvSpPr>
        <p:spPr>
          <a:xfrm>
            <a:off x="683568" y="1556792"/>
            <a:ext cx="8003232" cy="417646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4 Marcador de contenido"/>
          <p:cNvSpPr txBox="1">
            <a:spLocks/>
          </p:cNvSpPr>
          <p:nvPr/>
        </p:nvSpPr>
        <p:spPr>
          <a:xfrm>
            <a:off x="683568" y="908720"/>
            <a:ext cx="8003232" cy="432048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 dirty="0" smtClean="0">
                <a:solidFill>
                  <a:srgbClr val="D6FB47"/>
                </a:solidFill>
              </a:rPr>
              <a:t>Clonar un repositorio</a:t>
            </a:r>
          </a:p>
        </p:txBody>
      </p:sp>
      <p:sp>
        <p:nvSpPr>
          <p:cNvPr id="10" name="9 CuadroTexto"/>
          <p:cNvSpPr txBox="1"/>
          <p:nvPr/>
        </p:nvSpPr>
        <p:spPr>
          <a:xfrm>
            <a:off x="539552" y="2060848"/>
            <a:ext cx="792876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solidFill>
                  <a:schemeClr val="bg1"/>
                </a:solidFill>
              </a:rPr>
              <a:t>Clonar un repositorio es crear una copia local de un repositorio remoto/local.</a:t>
            </a:r>
          </a:p>
          <a:p>
            <a:endParaRPr lang="es-ES" dirty="0">
              <a:solidFill>
                <a:schemeClr val="bg1"/>
              </a:solidFill>
            </a:endParaRPr>
          </a:p>
          <a:p>
            <a:r>
              <a:rPr lang="es-ES" dirty="0" smtClean="0">
                <a:solidFill>
                  <a:schemeClr val="bg1"/>
                </a:solidFill>
              </a:rPr>
              <a:t>	</a:t>
            </a:r>
            <a:r>
              <a:rPr lang="es-ES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 </a:t>
            </a:r>
            <a:r>
              <a:rPr lang="es-ES" dirty="0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s-ES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clone /ruta/repositorio/local</a:t>
            </a:r>
          </a:p>
          <a:p>
            <a:r>
              <a:rPr lang="es-E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s-ES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 </a:t>
            </a:r>
            <a:r>
              <a:rPr lang="es-ES" dirty="0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s-ES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clone </a:t>
            </a:r>
            <a:r>
              <a:rPr lang="es-ES" dirty="0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username@host</a:t>
            </a:r>
            <a:r>
              <a:rPr lang="es-ES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:/ruta/al/repositorio</a:t>
            </a:r>
          </a:p>
          <a:p>
            <a:endParaRPr lang="es-ES" dirty="0" smtClean="0">
              <a:solidFill>
                <a:schemeClr val="bg1"/>
              </a:solidFill>
            </a:endParaRPr>
          </a:p>
          <a:p>
            <a:r>
              <a:rPr lang="es-ES" dirty="0" smtClean="0">
                <a:solidFill>
                  <a:schemeClr val="bg1"/>
                </a:solidFill>
              </a:rPr>
              <a:t>Ejemplo:</a:t>
            </a:r>
          </a:p>
          <a:p>
            <a:endParaRPr lang="es-ES" dirty="0">
              <a:solidFill>
                <a:schemeClr val="bg1"/>
              </a:solidFill>
            </a:endParaRPr>
          </a:p>
          <a:p>
            <a:r>
              <a:rPr lang="es-ES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 </a:t>
            </a:r>
            <a:r>
              <a:rPr lang="es-E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s-E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clone </a:t>
            </a:r>
            <a:r>
              <a:rPr lang="es-ES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https</a:t>
            </a:r>
            <a:r>
              <a:rPr lang="es-E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://github.com/MarcosGinel/bootCampEveris.git</a:t>
            </a:r>
          </a:p>
          <a:p>
            <a:endParaRPr lang="es-ES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7518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7416824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b="1" dirty="0" smtClean="0">
                <a:solidFill>
                  <a:schemeClr val="bg1"/>
                </a:solidFill>
                <a:latin typeface="+mj-lt"/>
              </a:rPr>
              <a:t>Conceptos básicos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22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6" name="4 Marcador de contenido"/>
          <p:cNvSpPr txBox="1">
            <a:spLocks/>
          </p:cNvSpPr>
          <p:nvPr/>
        </p:nvSpPr>
        <p:spPr>
          <a:xfrm>
            <a:off x="683568" y="1556792"/>
            <a:ext cx="8003232" cy="417646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4 Marcador de contenido"/>
          <p:cNvSpPr txBox="1">
            <a:spLocks/>
          </p:cNvSpPr>
          <p:nvPr/>
        </p:nvSpPr>
        <p:spPr>
          <a:xfrm>
            <a:off x="683568" y="908720"/>
            <a:ext cx="8003232" cy="432048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 dirty="0" smtClean="0">
                <a:solidFill>
                  <a:srgbClr val="D6FB47"/>
                </a:solidFill>
              </a:rPr>
              <a:t>Añadir ficheros</a:t>
            </a:r>
          </a:p>
        </p:txBody>
      </p:sp>
      <p:sp>
        <p:nvSpPr>
          <p:cNvPr id="10" name="9 CuadroTexto"/>
          <p:cNvSpPr txBox="1"/>
          <p:nvPr/>
        </p:nvSpPr>
        <p:spPr>
          <a:xfrm>
            <a:off x="539552" y="2060848"/>
            <a:ext cx="792876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solidFill>
                  <a:schemeClr val="bg1"/>
                </a:solidFill>
              </a:rPr>
              <a:t>Si creamos un fichero (o varios), lo primero que tenemos que hacer es añadirlo a nuestro control de versiones, para ello:</a:t>
            </a:r>
          </a:p>
          <a:p>
            <a:r>
              <a:rPr lang="es-E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s-E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s-ES" dirty="0" smtClean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s-ES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s-ES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 </a:t>
            </a:r>
            <a:r>
              <a:rPr lang="es-ES" dirty="0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s-ES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</a:t>
            </a:r>
            <a:r>
              <a:rPr lang="es-ES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</a:p>
          <a:p>
            <a:r>
              <a:rPr lang="es-E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endParaRPr lang="es-ES" dirty="0" smtClean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s-ES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 </a:t>
            </a:r>
            <a:r>
              <a:rPr lang="es-ES" dirty="0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s-ES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</a:t>
            </a:r>
            <a:r>
              <a:rPr lang="es-ES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miFichero.txt</a:t>
            </a:r>
          </a:p>
          <a:p>
            <a:endParaRPr lang="es-ES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s-ES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 </a:t>
            </a:r>
            <a:r>
              <a:rPr lang="es-ES" dirty="0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s-ES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</a:t>
            </a:r>
            <a:r>
              <a:rPr lang="es-ES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‘*.</a:t>
            </a:r>
            <a:r>
              <a:rPr lang="es-ES" dirty="0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txt</a:t>
            </a:r>
            <a:r>
              <a:rPr lang="es-ES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’</a:t>
            </a:r>
            <a:endParaRPr lang="es-ES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s-ES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2" name="1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0087" y="2872152"/>
            <a:ext cx="4788234" cy="2639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092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7416824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b="1" dirty="0" smtClean="0">
                <a:solidFill>
                  <a:schemeClr val="bg1"/>
                </a:solidFill>
                <a:latin typeface="+mj-lt"/>
              </a:rPr>
              <a:t>Conceptos básicos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23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6" name="4 Marcador de contenido"/>
          <p:cNvSpPr txBox="1">
            <a:spLocks/>
          </p:cNvSpPr>
          <p:nvPr/>
        </p:nvSpPr>
        <p:spPr>
          <a:xfrm>
            <a:off x="683568" y="1556792"/>
            <a:ext cx="8003232" cy="417646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4 Marcador de contenido"/>
          <p:cNvSpPr txBox="1">
            <a:spLocks/>
          </p:cNvSpPr>
          <p:nvPr/>
        </p:nvSpPr>
        <p:spPr>
          <a:xfrm>
            <a:off x="683568" y="908720"/>
            <a:ext cx="8003232" cy="432048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 dirty="0" err="1" smtClean="0">
                <a:solidFill>
                  <a:srgbClr val="D6FB47"/>
                </a:solidFill>
              </a:rPr>
              <a:t>Commitear</a:t>
            </a:r>
            <a:endParaRPr lang="es-ES" sz="2000" dirty="0" smtClean="0">
              <a:solidFill>
                <a:srgbClr val="D6FB47"/>
              </a:solidFill>
            </a:endParaRPr>
          </a:p>
        </p:txBody>
      </p:sp>
      <p:sp>
        <p:nvSpPr>
          <p:cNvPr id="10" name="9 CuadroTexto"/>
          <p:cNvSpPr txBox="1"/>
          <p:nvPr/>
        </p:nvSpPr>
        <p:spPr>
          <a:xfrm>
            <a:off x="506002" y="1484784"/>
            <a:ext cx="79287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 smtClean="0">
                <a:solidFill>
                  <a:schemeClr val="bg1"/>
                </a:solidFill>
              </a:rPr>
              <a:t>Commitear</a:t>
            </a:r>
            <a:r>
              <a:rPr lang="es-ES" dirty="0" smtClean="0">
                <a:solidFill>
                  <a:schemeClr val="bg1"/>
                </a:solidFill>
              </a:rPr>
              <a:t> es persistir (guardar) los cambios en el repositorio; siempre hay que añadir un mensaje lo más descriptivo posible sobre el cambio que se realiza: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172" y="2203123"/>
            <a:ext cx="7182220" cy="435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964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7416824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b="1" dirty="0" smtClean="0">
                <a:solidFill>
                  <a:schemeClr val="bg1"/>
                </a:solidFill>
                <a:latin typeface="+mj-lt"/>
              </a:rPr>
              <a:t>Conceptos básicos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24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6" name="4 Marcador de contenido"/>
          <p:cNvSpPr txBox="1">
            <a:spLocks/>
          </p:cNvSpPr>
          <p:nvPr/>
        </p:nvSpPr>
        <p:spPr>
          <a:xfrm>
            <a:off x="683568" y="1556792"/>
            <a:ext cx="8003232" cy="417646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4 Marcador de contenido"/>
          <p:cNvSpPr txBox="1">
            <a:spLocks/>
          </p:cNvSpPr>
          <p:nvPr/>
        </p:nvSpPr>
        <p:spPr>
          <a:xfrm>
            <a:off x="683568" y="908720"/>
            <a:ext cx="8003232" cy="432048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 dirty="0" err="1" smtClean="0">
                <a:solidFill>
                  <a:srgbClr val="D6FB47"/>
                </a:solidFill>
              </a:rPr>
              <a:t>Commitear</a:t>
            </a:r>
            <a:endParaRPr lang="es-ES" sz="2000" dirty="0" smtClean="0">
              <a:solidFill>
                <a:srgbClr val="D6FB47"/>
              </a:solidFill>
            </a:endParaRPr>
          </a:p>
        </p:txBody>
      </p:sp>
      <p:sp>
        <p:nvSpPr>
          <p:cNvPr id="10" name="9 CuadroTexto"/>
          <p:cNvSpPr txBox="1"/>
          <p:nvPr/>
        </p:nvSpPr>
        <p:spPr>
          <a:xfrm>
            <a:off x="506002" y="1484784"/>
            <a:ext cx="79287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 smtClean="0">
                <a:solidFill>
                  <a:schemeClr val="bg1"/>
                </a:solidFill>
              </a:rPr>
              <a:t>Commitear</a:t>
            </a:r>
            <a:r>
              <a:rPr lang="es-ES" dirty="0" smtClean="0">
                <a:solidFill>
                  <a:schemeClr val="bg1"/>
                </a:solidFill>
              </a:rPr>
              <a:t> es persistir (guardar) los cambios en el repositorio; siempre hay que añadir un mensaje lo más descriptivo posible sobre el cambio que se realiza:</a:t>
            </a:r>
          </a:p>
          <a:p>
            <a:endParaRPr lang="es-ES" dirty="0" smtClean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s-ES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$ </a:t>
            </a:r>
            <a:r>
              <a:rPr lang="es-ES" dirty="0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s-ES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commit</a:t>
            </a:r>
            <a:r>
              <a:rPr lang="es-ES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–m “Mi primer </a:t>
            </a:r>
            <a:r>
              <a:rPr lang="es-ES" dirty="0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commit</a:t>
            </a:r>
            <a:r>
              <a:rPr lang="es-ES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”</a:t>
            </a:r>
            <a:endParaRPr lang="es-ES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4" name="3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002" y="2852936"/>
            <a:ext cx="5668166" cy="3124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769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7416824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b="1" dirty="0" smtClean="0">
                <a:solidFill>
                  <a:schemeClr val="bg1"/>
                </a:solidFill>
                <a:latin typeface="+mj-lt"/>
              </a:rPr>
              <a:t>Conceptos básicos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25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6" name="4 Marcador de contenido"/>
          <p:cNvSpPr txBox="1">
            <a:spLocks/>
          </p:cNvSpPr>
          <p:nvPr/>
        </p:nvSpPr>
        <p:spPr>
          <a:xfrm>
            <a:off x="683568" y="1556792"/>
            <a:ext cx="8003232" cy="417646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4 Marcador de contenido"/>
          <p:cNvSpPr txBox="1">
            <a:spLocks/>
          </p:cNvSpPr>
          <p:nvPr/>
        </p:nvSpPr>
        <p:spPr>
          <a:xfrm>
            <a:off x="683568" y="908720"/>
            <a:ext cx="8003232" cy="432048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 dirty="0" err="1" smtClean="0">
                <a:solidFill>
                  <a:srgbClr val="D6FB47"/>
                </a:solidFill>
              </a:rPr>
              <a:t>Commitear</a:t>
            </a:r>
            <a:endParaRPr lang="es-ES" sz="2000" dirty="0" smtClean="0">
              <a:solidFill>
                <a:srgbClr val="D6FB47"/>
              </a:solidFill>
            </a:endParaRPr>
          </a:p>
        </p:txBody>
      </p:sp>
      <p:sp>
        <p:nvSpPr>
          <p:cNvPr id="10" name="9 CuadroTexto"/>
          <p:cNvSpPr txBox="1"/>
          <p:nvPr/>
        </p:nvSpPr>
        <p:spPr>
          <a:xfrm>
            <a:off x="506002" y="1484784"/>
            <a:ext cx="79287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solidFill>
                  <a:schemeClr val="bg1"/>
                </a:solidFill>
              </a:rPr>
              <a:t>Pero esto no sube a remoto nuestros cambios, recordemos que manejamos dos repositorios, el remoto y el local. Este </a:t>
            </a:r>
            <a:r>
              <a:rPr lang="es-ES" dirty="0" err="1" smtClean="0">
                <a:solidFill>
                  <a:schemeClr val="bg1"/>
                </a:solidFill>
              </a:rPr>
              <a:t>commit</a:t>
            </a:r>
            <a:r>
              <a:rPr lang="es-ES" dirty="0" smtClean="0">
                <a:solidFill>
                  <a:schemeClr val="bg1"/>
                </a:solidFill>
              </a:rPr>
              <a:t> se ha hecho en local:</a:t>
            </a:r>
          </a:p>
          <a:p>
            <a:endParaRPr lang="es-ES" dirty="0" smtClean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s-ES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$ </a:t>
            </a:r>
            <a:r>
              <a:rPr lang="es-ES" dirty="0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s-ES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commit</a:t>
            </a:r>
            <a:r>
              <a:rPr lang="es-ES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–m “Mi primer </a:t>
            </a:r>
            <a:r>
              <a:rPr lang="es-ES" dirty="0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commit</a:t>
            </a:r>
            <a:r>
              <a:rPr lang="es-ES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”</a:t>
            </a:r>
            <a:endParaRPr lang="es-ES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4" name="3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002" y="2780928"/>
            <a:ext cx="5668166" cy="3124636"/>
          </a:xfrm>
          <a:prstGeom prst="rect">
            <a:avLst/>
          </a:prstGeom>
        </p:spPr>
      </p:pic>
      <p:pic>
        <p:nvPicPr>
          <p:cNvPr id="2" name="1 Image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3645024"/>
            <a:ext cx="7667515" cy="2462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440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7416824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b="1" dirty="0" smtClean="0">
                <a:solidFill>
                  <a:schemeClr val="bg1"/>
                </a:solidFill>
                <a:latin typeface="+mj-lt"/>
              </a:rPr>
              <a:t>Conceptos básicos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26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6" name="4 Marcador de contenido"/>
          <p:cNvSpPr txBox="1">
            <a:spLocks/>
          </p:cNvSpPr>
          <p:nvPr/>
        </p:nvSpPr>
        <p:spPr>
          <a:xfrm>
            <a:off x="683568" y="1556792"/>
            <a:ext cx="8003232" cy="417646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4 Marcador de contenido"/>
          <p:cNvSpPr txBox="1">
            <a:spLocks/>
          </p:cNvSpPr>
          <p:nvPr/>
        </p:nvSpPr>
        <p:spPr>
          <a:xfrm>
            <a:off x="683568" y="908720"/>
            <a:ext cx="8003232" cy="432048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 dirty="0" err="1" smtClean="0">
                <a:solidFill>
                  <a:srgbClr val="D6FB47"/>
                </a:solidFill>
              </a:rPr>
              <a:t>Pushing</a:t>
            </a:r>
            <a:endParaRPr lang="es-ES" sz="2000" dirty="0" smtClean="0">
              <a:solidFill>
                <a:srgbClr val="D6FB47"/>
              </a:solidFill>
            </a:endParaRPr>
          </a:p>
        </p:txBody>
      </p:sp>
      <p:sp>
        <p:nvSpPr>
          <p:cNvPr id="10" name="9 CuadroTexto"/>
          <p:cNvSpPr txBox="1"/>
          <p:nvPr/>
        </p:nvSpPr>
        <p:spPr>
          <a:xfrm>
            <a:off x="506002" y="1484784"/>
            <a:ext cx="792876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solidFill>
                  <a:schemeClr val="bg1"/>
                </a:solidFill>
              </a:rPr>
              <a:t>Para subirlo a remoto, debemos hacer un </a:t>
            </a:r>
            <a:r>
              <a:rPr lang="es-ES" dirty="0" err="1" smtClean="0">
                <a:solidFill>
                  <a:schemeClr val="bg1"/>
                </a:solidFill>
              </a:rPr>
              <a:t>push</a:t>
            </a:r>
            <a:r>
              <a:rPr lang="es-ES" dirty="0" smtClean="0">
                <a:solidFill>
                  <a:schemeClr val="bg1"/>
                </a:solidFill>
              </a:rPr>
              <a:t> del repositorio local:</a:t>
            </a:r>
          </a:p>
          <a:p>
            <a:endParaRPr lang="es-ES" dirty="0" smtClean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s-E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s-ES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 </a:t>
            </a:r>
            <a:r>
              <a:rPr lang="es-ES" dirty="0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s-ES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config</a:t>
            </a:r>
            <a:r>
              <a:rPr lang="es-ES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–global </a:t>
            </a:r>
            <a:r>
              <a:rPr lang="es-ES" dirty="0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http.proxy</a:t>
            </a:r>
            <a:r>
              <a:rPr lang="es-ES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=&lt;proxy&gt; # no necesario</a:t>
            </a:r>
          </a:p>
          <a:p>
            <a:r>
              <a:rPr lang="es-ES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$ </a:t>
            </a:r>
            <a:r>
              <a:rPr lang="es-ES" dirty="0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s-ES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push</a:t>
            </a:r>
            <a:r>
              <a:rPr lang="es-ES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origin</a:t>
            </a:r>
            <a:r>
              <a:rPr lang="es-ES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master</a:t>
            </a:r>
          </a:p>
          <a:p>
            <a:endParaRPr lang="es-ES" dirty="0" smtClean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7" name="6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741" y="2780928"/>
            <a:ext cx="6661838" cy="367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732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7416824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b="1" dirty="0" smtClean="0">
                <a:solidFill>
                  <a:schemeClr val="bg1"/>
                </a:solidFill>
                <a:latin typeface="+mj-lt"/>
              </a:rPr>
              <a:t>Conceptos básicos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27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6" name="4 Marcador de contenido"/>
          <p:cNvSpPr txBox="1">
            <a:spLocks/>
          </p:cNvSpPr>
          <p:nvPr/>
        </p:nvSpPr>
        <p:spPr>
          <a:xfrm>
            <a:off x="683568" y="1556792"/>
            <a:ext cx="8003232" cy="417646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4 Marcador de contenido"/>
          <p:cNvSpPr txBox="1">
            <a:spLocks/>
          </p:cNvSpPr>
          <p:nvPr/>
        </p:nvSpPr>
        <p:spPr>
          <a:xfrm>
            <a:off x="683568" y="908720"/>
            <a:ext cx="8003232" cy="432048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 dirty="0" err="1" smtClean="0">
                <a:solidFill>
                  <a:srgbClr val="D6FB47"/>
                </a:solidFill>
              </a:rPr>
              <a:t>Pushing</a:t>
            </a:r>
            <a:endParaRPr lang="es-ES" sz="2000" dirty="0" smtClean="0">
              <a:solidFill>
                <a:srgbClr val="D6FB47"/>
              </a:solidFill>
            </a:endParaRPr>
          </a:p>
        </p:txBody>
      </p:sp>
      <p:sp>
        <p:nvSpPr>
          <p:cNvPr id="10" name="9 CuadroTexto"/>
          <p:cNvSpPr txBox="1"/>
          <p:nvPr/>
        </p:nvSpPr>
        <p:spPr>
          <a:xfrm>
            <a:off x="506002" y="1484784"/>
            <a:ext cx="792876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solidFill>
                  <a:schemeClr val="bg1"/>
                </a:solidFill>
              </a:rPr>
              <a:t>Para subirlo a remoto, debemos hacer un </a:t>
            </a:r>
            <a:r>
              <a:rPr lang="es-ES" dirty="0" err="1" smtClean="0">
                <a:solidFill>
                  <a:schemeClr val="bg1"/>
                </a:solidFill>
              </a:rPr>
              <a:t>push</a:t>
            </a:r>
            <a:r>
              <a:rPr lang="es-ES" dirty="0" smtClean="0">
                <a:solidFill>
                  <a:schemeClr val="bg1"/>
                </a:solidFill>
              </a:rPr>
              <a:t> del repositorio local:</a:t>
            </a:r>
          </a:p>
          <a:p>
            <a:endParaRPr lang="es-ES" dirty="0" smtClean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s-E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s-ES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 </a:t>
            </a:r>
            <a:r>
              <a:rPr lang="es-ES" dirty="0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s-ES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config</a:t>
            </a:r>
            <a:r>
              <a:rPr lang="es-ES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–global </a:t>
            </a:r>
            <a:r>
              <a:rPr lang="es-ES" dirty="0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http.proxy</a:t>
            </a:r>
            <a:r>
              <a:rPr lang="es-ES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=&lt;proxy&gt; # no necesario</a:t>
            </a:r>
          </a:p>
          <a:p>
            <a:r>
              <a:rPr lang="es-ES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$ </a:t>
            </a:r>
            <a:r>
              <a:rPr lang="es-ES" dirty="0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s-ES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push</a:t>
            </a:r>
            <a:r>
              <a:rPr lang="es-ES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origin</a:t>
            </a:r>
            <a:r>
              <a:rPr lang="es-ES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master</a:t>
            </a:r>
          </a:p>
          <a:p>
            <a:endParaRPr lang="es-ES" dirty="0" smtClean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7" name="6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1101" y="3123459"/>
            <a:ext cx="5668166" cy="3124636"/>
          </a:xfrm>
          <a:prstGeom prst="rect">
            <a:avLst/>
          </a:prstGeom>
        </p:spPr>
      </p:pic>
      <p:pic>
        <p:nvPicPr>
          <p:cNvPr id="2" name="1 Image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3060" y="4451015"/>
            <a:ext cx="6804248" cy="2087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151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7416824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b="1" dirty="0" smtClean="0">
                <a:solidFill>
                  <a:schemeClr val="bg1"/>
                </a:solidFill>
                <a:latin typeface="+mj-lt"/>
              </a:rPr>
              <a:t>Conceptos básicos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28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6" name="4 Marcador de contenido"/>
          <p:cNvSpPr txBox="1">
            <a:spLocks/>
          </p:cNvSpPr>
          <p:nvPr/>
        </p:nvSpPr>
        <p:spPr>
          <a:xfrm>
            <a:off x="683568" y="1556792"/>
            <a:ext cx="8003232" cy="417646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4 Marcador de contenido"/>
          <p:cNvSpPr txBox="1">
            <a:spLocks/>
          </p:cNvSpPr>
          <p:nvPr/>
        </p:nvSpPr>
        <p:spPr>
          <a:xfrm>
            <a:off x="683568" y="908720"/>
            <a:ext cx="8003232" cy="432048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 dirty="0" err="1" smtClean="0">
                <a:solidFill>
                  <a:srgbClr val="D6FB47"/>
                </a:solidFill>
              </a:rPr>
              <a:t>Pulling</a:t>
            </a:r>
            <a:endParaRPr lang="es-ES" sz="2000" dirty="0" smtClean="0">
              <a:solidFill>
                <a:srgbClr val="D6FB47"/>
              </a:solidFill>
            </a:endParaRPr>
          </a:p>
        </p:txBody>
      </p:sp>
      <p:sp>
        <p:nvSpPr>
          <p:cNvPr id="10" name="9 CuadroTexto"/>
          <p:cNvSpPr txBox="1"/>
          <p:nvPr/>
        </p:nvSpPr>
        <p:spPr>
          <a:xfrm>
            <a:off x="506002" y="1484784"/>
            <a:ext cx="79287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Para descargar el código remoto y fusionarlo con la rama actual</a:t>
            </a:r>
            <a:r>
              <a:rPr lang="es-ES" dirty="0" smtClean="0">
                <a:solidFill>
                  <a:schemeClr val="bg1"/>
                </a:solidFill>
              </a:rPr>
              <a:t>:</a:t>
            </a:r>
          </a:p>
          <a:p>
            <a:endParaRPr lang="es-ES" dirty="0" smtClean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s-ES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$ </a:t>
            </a:r>
            <a:r>
              <a:rPr lang="es-ES" dirty="0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s-ES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pull</a:t>
            </a:r>
            <a:r>
              <a:rPr lang="es-ES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origin</a:t>
            </a:r>
            <a:r>
              <a:rPr lang="es-ES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master</a:t>
            </a:r>
          </a:p>
          <a:p>
            <a:endParaRPr lang="es-ES" dirty="0" smtClean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4" name="3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869" y="2484845"/>
            <a:ext cx="7083550" cy="3904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997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7416824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b="1" dirty="0" smtClean="0">
                <a:solidFill>
                  <a:schemeClr val="bg1"/>
                </a:solidFill>
                <a:latin typeface="+mj-lt"/>
              </a:rPr>
              <a:t>Conceptos básicos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29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6" name="4 Marcador de contenido"/>
          <p:cNvSpPr txBox="1">
            <a:spLocks/>
          </p:cNvSpPr>
          <p:nvPr/>
        </p:nvSpPr>
        <p:spPr>
          <a:xfrm>
            <a:off x="683568" y="1556792"/>
            <a:ext cx="8003232" cy="417646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4 Marcador de contenido"/>
          <p:cNvSpPr txBox="1">
            <a:spLocks/>
          </p:cNvSpPr>
          <p:nvPr/>
        </p:nvSpPr>
        <p:spPr>
          <a:xfrm>
            <a:off x="683568" y="908720"/>
            <a:ext cx="8003232" cy="432048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 dirty="0" err="1" smtClean="0">
                <a:solidFill>
                  <a:srgbClr val="D6FB47"/>
                </a:solidFill>
              </a:rPr>
              <a:t>Branches</a:t>
            </a:r>
            <a:r>
              <a:rPr lang="es-ES" sz="2000" dirty="0" smtClean="0">
                <a:solidFill>
                  <a:srgbClr val="D6FB47"/>
                </a:solidFill>
              </a:rPr>
              <a:t> - ramas</a:t>
            </a:r>
          </a:p>
        </p:txBody>
      </p:sp>
      <p:sp>
        <p:nvSpPr>
          <p:cNvPr id="10" name="9 CuadroTexto"/>
          <p:cNvSpPr txBox="1"/>
          <p:nvPr/>
        </p:nvSpPr>
        <p:spPr>
          <a:xfrm>
            <a:off x="506002" y="1484784"/>
            <a:ext cx="792876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solidFill>
                  <a:schemeClr val="bg1"/>
                </a:solidFill>
              </a:rPr>
              <a:t>Una rama no es más que un “camino alternativo” por el que discurre el desarrollo y el control de cambios. La rama principal es la rama master.</a:t>
            </a:r>
          </a:p>
          <a:p>
            <a:endParaRPr lang="es-ES" dirty="0">
              <a:solidFill>
                <a:schemeClr val="bg1"/>
              </a:solidFill>
            </a:endParaRPr>
          </a:p>
          <a:p>
            <a:r>
              <a:rPr lang="es-ES" dirty="0" smtClean="0">
                <a:solidFill>
                  <a:schemeClr val="bg1"/>
                </a:solidFill>
              </a:rPr>
              <a:t>Cada vez que se quiera realizar una nueva característica, es recomendable crea una nueva rama:</a:t>
            </a:r>
          </a:p>
          <a:p>
            <a:endParaRPr lang="es-ES" dirty="0" smtClean="0">
              <a:solidFill>
                <a:schemeClr val="bg1"/>
              </a:solidFill>
            </a:endParaRPr>
          </a:p>
          <a:p>
            <a:r>
              <a:rPr lang="es-ES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$ </a:t>
            </a:r>
            <a:r>
              <a:rPr lang="es-E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s-E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branch</a:t>
            </a:r>
            <a:r>
              <a:rPr lang="es-E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funcionalidad_01</a:t>
            </a:r>
          </a:p>
          <a:p>
            <a:r>
              <a:rPr lang="es-ES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($ </a:t>
            </a:r>
            <a:r>
              <a:rPr lang="es-ES" dirty="0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s-ES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checkout</a:t>
            </a:r>
            <a:r>
              <a:rPr lang="es-ES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–b funcionalidad_01)</a:t>
            </a:r>
          </a:p>
          <a:p>
            <a:endParaRPr lang="es-ES" dirty="0" smtClean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s-ES" dirty="0">
                <a:solidFill>
                  <a:schemeClr val="bg1"/>
                </a:solidFill>
              </a:rPr>
              <a:t>Para volver a la rama master:</a:t>
            </a:r>
          </a:p>
          <a:p>
            <a:endParaRPr lang="es-ES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s-ES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$ </a:t>
            </a:r>
            <a:r>
              <a:rPr lang="es-ES" dirty="0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s-ES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checkout</a:t>
            </a:r>
            <a:r>
              <a:rPr lang="es-ES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master</a:t>
            </a:r>
          </a:p>
          <a:p>
            <a:endParaRPr lang="es-ES" dirty="0" smtClean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0890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7416824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b="1" dirty="0" err="1" smtClean="0">
                <a:solidFill>
                  <a:schemeClr val="bg1"/>
                </a:solidFill>
                <a:latin typeface="+mj-lt"/>
              </a:rPr>
              <a:t>RoadMap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3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6" name="4 Marcador de contenido"/>
          <p:cNvSpPr txBox="1">
            <a:spLocks/>
          </p:cNvSpPr>
          <p:nvPr/>
        </p:nvSpPr>
        <p:spPr>
          <a:xfrm>
            <a:off x="683568" y="1556792"/>
            <a:ext cx="8003232" cy="417646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4488">
              <a:spcBef>
                <a:spcPts val="0"/>
              </a:spcBef>
              <a:spcAft>
                <a:spcPts val="600"/>
              </a:spcAft>
            </a:pPr>
            <a:r>
              <a:rPr lang="es-ES" sz="2000" dirty="0">
                <a:solidFill>
                  <a:srgbClr val="D6FB47"/>
                </a:solidFill>
              </a:rPr>
              <a:t>Introducción</a:t>
            </a:r>
          </a:p>
          <a:p>
            <a:pPr marL="744538" lvl="1">
              <a:spcBef>
                <a:spcPts val="0"/>
              </a:spcBef>
              <a:spcAft>
                <a:spcPts val="600"/>
              </a:spcAft>
            </a:pPr>
            <a:r>
              <a:rPr lang="es-ES" sz="1600" dirty="0">
                <a:solidFill>
                  <a:srgbClr val="D6FB47"/>
                </a:solidFill>
              </a:rPr>
              <a:t>¿Qué es un SCV?</a:t>
            </a:r>
          </a:p>
          <a:p>
            <a:pPr marL="744538" lvl="1">
              <a:spcBef>
                <a:spcPts val="0"/>
              </a:spcBef>
              <a:spcAft>
                <a:spcPts val="600"/>
              </a:spcAft>
            </a:pPr>
            <a:r>
              <a:rPr lang="es-ES" sz="1600" dirty="0" smtClean="0">
                <a:solidFill>
                  <a:schemeClr val="bg1">
                    <a:lumMod val="50000"/>
                  </a:schemeClr>
                </a:solidFill>
              </a:rPr>
              <a:t>¿Qué es </a:t>
            </a:r>
            <a:r>
              <a:rPr lang="es-ES" sz="1600" dirty="0" err="1" smtClean="0">
                <a:solidFill>
                  <a:schemeClr val="bg1">
                    <a:lumMod val="50000"/>
                  </a:schemeClr>
                </a:solidFill>
              </a:rPr>
              <a:t>Git</a:t>
            </a:r>
            <a:r>
              <a:rPr lang="es-ES" sz="1600" dirty="0" smtClean="0">
                <a:solidFill>
                  <a:schemeClr val="bg1">
                    <a:lumMod val="50000"/>
                  </a:schemeClr>
                </a:solidFill>
              </a:rPr>
              <a:t>?</a:t>
            </a:r>
          </a:p>
          <a:p>
            <a:pPr marL="744538" lvl="1">
              <a:spcBef>
                <a:spcPts val="0"/>
              </a:spcBef>
              <a:spcAft>
                <a:spcPts val="600"/>
              </a:spcAft>
            </a:pPr>
            <a:r>
              <a:rPr lang="es-ES" sz="1600" dirty="0" smtClean="0">
                <a:solidFill>
                  <a:schemeClr val="bg1">
                    <a:lumMod val="50000"/>
                  </a:schemeClr>
                </a:solidFill>
              </a:rPr>
              <a:t>¿Qué es </a:t>
            </a:r>
            <a:r>
              <a:rPr lang="es-ES" sz="1600" dirty="0" err="1" smtClean="0">
                <a:solidFill>
                  <a:schemeClr val="bg1">
                    <a:lumMod val="50000"/>
                  </a:schemeClr>
                </a:solidFill>
              </a:rPr>
              <a:t>GitHub</a:t>
            </a:r>
            <a:r>
              <a:rPr lang="es-ES" sz="1600" dirty="0" smtClean="0">
                <a:solidFill>
                  <a:schemeClr val="bg1">
                    <a:lumMod val="50000"/>
                  </a:schemeClr>
                </a:solidFill>
              </a:rPr>
              <a:t>?</a:t>
            </a: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r>
              <a:rPr lang="es-ES" sz="2000" dirty="0" smtClean="0">
                <a:solidFill>
                  <a:schemeClr val="bg1">
                    <a:lumMod val="50000"/>
                  </a:schemeClr>
                </a:solidFill>
              </a:rPr>
              <a:t>Conceptos básicos</a:t>
            </a: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r>
              <a:rPr lang="es-ES" sz="2000" dirty="0">
                <a:solidFill>
                  <a:schemeClr val="bg1">
                    <a:lumMod val="50000"/>
                  </a:schemeClr>
                </a:solidFill>
              </a:rPr>
              <a:t>Taller</a:t>
            </a: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r>
              <a:rPr lang="es-ES" sz="2000" dirty="0">
                <a:solidFill>
                  <a:schemeClr val="bg1">
                    <a:lumMod val="50000"/>
                  </a:schemeClr>
                </a:solidFill>
              </a:rPr>
              <a:t>Reto</a:t>
            </a:r>
          </a:p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3578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7416824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b="1" dirty="0" smtClean="0">
                <a:solidFill>
                  <a:schemeClr val="bg1"/>
                </a:solidFill>
                <a:latin typeface="+mj-lt"/>
              </a:rPr>
              <a:t>Conceptos básicos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30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6" name="4 Marcador de contenido"/>
          <p:cNvSpPr txBox="1">
            <a:spLocks/>
          </p:cNvSpPr>
          <p:nvPr/>
        </p:nvSpPr>
        <p:spPr>
          <a:xfrm>
            <a:off x="683568" y="1556792"/>
            <a:ext cx="8003232" cy="417646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4 Marcador de contenido"/>
          <p:cNvSpPr txBox="1">
            <a:spLocks/>
          </p:cNvSpPr>
          <p:nvPr/>
        </p:nvSpPr>
        <p:spPr>
          <a:xfrm>
            <a:off x="683568" y="908720"/>
            <a:ext cx="8003232" cy="432048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 dirty="0" err="1" smtClean="0">
                <a:solidFill>
                  <a:srgbClr val="D6FB47"/>
                </a:solidFill>
              </a:rPr>
              <a:t>Branches</a:t>
            </a:r>
            <a:r>
              <a:rPr lang="es-ES" sz="2000" dirty="0" smtClean="0">
                <a:solidFill>
                  <a:srgbClr val="D6FB47"/>
                </a:solidFill>
              </a:rPr>
              <a:t> - ramas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2956" y="1330211"/>
            <a:ext cx="4104456" cy="5208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608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7416824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b="1" dirty="0" smtClean="0">
                <a:solidFill>
                  <a:schemeClr val="bg1"/>
                </a:solidFill>
                <a:latin typeface="+mj-lt"/>
              </a:rPr>
              <a:t>Conceptos básicos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31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6" name="4 Marcador de contenido"/>
          <p:cNvSpPr txBox="1">
            <a:spLocks/>
          </p:cNvSpPr>
          <p:nvPr/>
        </p:nvSpPr>
        <p:spPr>
          <a:xfrm>
            <a:off x="683568" y="1556792"/>
            <a:ext cx="8003232" cy="417646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4 Marcador de contenido"/>
          <p:cNvSpPr txBox="1">
            <a:spLocks/>
          </p:cNvSpPr>
          <p:nvPr/>
        </p:nvSpPr>
        <p:spPr>
          <a:xfrm>
            <a:off x="683568" y="908720"/>
            <a:ext cx="8003232" cy="432048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 dirty="0" err="1" smtClean="0">
                <a:solidFill>
                  <a:srgbClr val="D6FB47"/>
                </a:solidFill>
              </a:rPr>
              <a:t>Branches</a:t>
            </a:r>
            <a:r>
              <a:rPr lang="es-ES" sz="2000" dirty="0" smtClean="0">
                <a:solidFill>
                  <a:srgbClr val="D6FB47"/>
                </a:solidFill>
              </a:rPr>
              <a:t> - ramas</a:t>
            </a: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784" y="1343616"/>
            <a:ext cx="4032448" cy="5235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380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7416824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b="1" dirty="0" smtClean="0">
                <a:solidFill>
                  <a:schemeClr val="bg1"/>
                </a:solidFill>
                <a:latin typeface="+mj-lt"/>
              </a:rPr>
              <a:t>Conceptos básicos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32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6" name="4 Marcador de contenido"/>
          <p:cNvSpPr txBox="1">
            <a:spLocks/>
          </p:cNvSpPr>
          <p:nvPr/>
        </p:nvSpPr>
        <p:spPr>
          <a:xfrm>
            <a:off x="683568" y="1556792"/>
            <a:ext cx="8003232" cy="417646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4 Marcador de contenido"/>
          <p:cNvSpPr txBox="1">
            <a:spLocks/>
          </p:cNvSpPr>
          <p:nvPr/>
        </p:nvSpPr>
        <p:spPr>
          <a:xfrm>
            <a:off x="683568" y="908720"/>
            <a:ext cx="8003232" cy="432048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 dirty="0" err="1" smtClean="0">
                <a:solidFill>
                  <a:srgbClr val="D6FB47"/>
                </a:solidFill>
              </a:rPr>
              <a:t>Branches</a:t>
            </a:r>
            <a:r>
              <a:rPr lang="es-ES" sz="2000" dirty="0" smtClean="0">
                <a:solidFill>
                  <a:srgbClr val="D6FB47"/>
                </a:solidFill>
              </a:rPr>
              <a:t> - ramas</a:t>
            </a:r>
          </a:p>
        </p:txBody>
      </p:sp>
      <p:pic>
        <p:nvPicPr>
          <p:cNvPr id="2" name="1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366" y="1603971"/>
            <a:ext cx="7579339" cy="4490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759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7416824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b="1" dirty="0" smtClean="0">
                <a:solidFill>
                  <a:schemeClr val="bg1"/>
                </a:solidFill>
                <a:latin typeface="+mj-lt"/>
              </a:rPr>
              <a:t>Conceptos básicos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33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6" name="4 Marcador de contenido"/>
          <p:cNvSpPr txBox="1">
            <a:spLocks/>
          </p:cNvSpPr>
          <p:nvPr/>
        </p:nvSpPr>
        <p:spPr>
          <a:xfrm>
            <a:off x="683568" y="1556792"/>
            <a:ext cx="8003232" cy="417646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4 Marcador de contenido"/>
          <p:cNvSpPr txBox="1">
            <a:spLocks/>
          </p:cNvSpPr>
          <p:nvPr/>
        </p:nvSpPr>
        <p:spPr>
          <a:xfrm>
            <a:off x="683568" y="908720"/>
            <a:ext cx="8003232" cy="432048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 dirty="0" err="1" smtClean="0">
                <a:solidFill>
                  <a:srgbClr val="D6FB47"/>
                </a:solidFill>
              </a:rPr>
              <a:t>Branches</a:t>
            </a:r>
            <a:r>
              <a:rPr lang="es-ES" sz="2000" dirty="0" smtClean="0">
                <a:solidFill>
                  <a:srgbClr val="D6FB47"/>
                </a:solidFill>
              </a:rPr>
              <a:t> - ramas</a:t>
            </a:r>
          </a:p>
        </p:txBody>
      </p:sp>
      <p:sp>
        <p:nvSpPr>
          <p:cNvPr id="10" name="9 CuadroTexto"/>
          <p:cNvSpPr txBox="1"/>
          <p:nvPr/>
        </p:nvSpPr>
        <p:spPr>
          <a:xfrm>
            <a:off x="525735" y="1462337"/>
            <a:ext cx="792876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Para subir una rama al repositorio remoto:</a:t>
            </a:r>
          </a:p>
          <a:p>
            <a:endParaRPr lang="es-ES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s-E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$ </a:t>
            </a:r>
            <a:r>
              <a:rPr lang="es-E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s-E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push</a:t>
            </a:r>
            <a:r>
              <a:rPr lang="es-E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origin</a:t>
            </a:r>
            <a:r>
              <a:rPr lang="es-E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funcionalidad_01</a:t>
            </a:r>
          </a:p>
          <a:p>
            <a:endParaRPr lang="es-ES" dirty="0">
              <a:solidFill>
                <a:schemeClr val="bg1"/>
              </a:solidFill>
            </a:endParaRPr>
          </a:p>
          <a:p>
            <a:r>
              <a:rPr lang="es-ES" dirty="0" smtClean="0">
                <a:solidFill>
                  <a:schemeClr val="bg1"/>
                </a:solidFill>
              </a:rPr>
              <a:t>Para borrar una rama:</a:t>
            </a:r>
          </a:p>
          <a:p>
            <a:endParaRPr lang="es-ES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s-ES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$ </a:t>
            </a:r>
            <a:r>
              <a:rPr lang="es-ES" dirty="0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s-ES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branch</a:t>
            </a:r>
            <a:r>
              <a:rPr lang="es-ES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–d funcionalidad_01</a:t>
            </a:r>
          </a:p>
          <a:p>
            <a:endParaRPr lang="es-ES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s-ES" dirty="0" smtClean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5026" y="3611174"/>
            <a:ext cx="5384800" cy="29684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49631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7416824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b="1" dirty="0" smtClean="0">
                <a:solidFill>
                  <a:schemeClr val="bg1"/>
                </a:solidFill>
                <a:latin typeface="+mj-lt"/>
              </a:rPr>
              <a:t>Conceptos básicos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34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6" name="4 Marcador de contenido"/>
          <p:cNvSpPr txBox="1">
            <a:spLocks/>
          </p:cNvSpPr>
          <p:nvPr/>
        </p:nvSpPr>
        <p:spPr>
          <a:xfrm>
            <a:off x="683568" y="1556792"/>
            <a:ext cx="8003232" cy="417646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4 Marcador de contenido"/>
          <p:cNvSpPr txBox="1">
            <a:spLocks/>
          </p:cNvSpPr>
          <p:nvPr/>
        </p:nvSpPr>
        <p:spPr>
          <a:xfrm>
            <a:off x="683568" y="908720"/>
            <a:ext cx="8003232" cy="432048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 dirty="0" err="1" smtClean="0">
                <a:solidFill>
                  <a:srgbClr val="D6FB47"/>
                </a:solidFill>
              </a:rPr>
              <a:t>Checkout</a:t>
            </a:r>
            <a:endParaRPr lang="es-ES" sz="2000" dirty="0" smtClean="0">
              <a:solidFill>
                <a:srgbClr val="D6FB47"/>
              </a:solidFill>
            </a:endParaRPr>
          </a:p>
        </p:txBody>
      </p:sp>
      <p:sp>
        <p:nvSpPr>
          <p:cNvPr id="10" name="9 CuadroTexto"/>
          <p:cNvSpPr txBox="1"/>
          <p:nvPr/>
        </p:nvSpPr>
        <p:spPr>
          <a:xfrm>
            <a:off x="525735" y="1462337"/>
            <a:ext cx="792876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solidFill>
                  <a:schemeClr val="bg1"/>
                </a:solidFill>
              </a:rPr>
              <a:t>Con </a:t>
            </a:r>
            <a:r>
              <a:rPr lang="es-ES" dirty="0" err="1" smtClean="0">
                <a:solidFill>
                  <a:schemeClr val="bg1"/>
                </a:solidFill>
              </a:rPr>
              <a:t>checkout</a:t>
            </a:r>
            <a:r>
              <a:rPr lang="es-ES" dirty="0" smtClean="0">
                <a:solidFill>
                  <a:schemeClr val="bg1"/>
                </a:solidFill>
              </a:rPr>
              <a:t> nos movemos por las ramas y sincronizamos con el código de dicha rama:</a:t>
            </a:r>
          </a:p>
          <a:p>
            <a:endParaRPr lang="es-ES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s-ES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$ </a:t>
            </a:r>
            <a:r>
              <a:rPr lang="es-ES" dirty="0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s-ES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checkout</a:t>
            </a:r>
            <a:r>
              <a:rPr lang="es-ES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&lt;nombre-rama&gt;</a:t>
            </a:r>
          </a:p>
          <a:p>
            <a:endParaRPr lang="es-ES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511" y="2718006"/>
            <a:ext cx="6931216" cy="38209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80387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7416824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b="1" dirty="0" smtClean="0">
                <a:solidFill>
                  <a:schemeClr val="bg1"/>
                </a:solidFill>
                <a:latin typeface="+mj-lt"/>
              </a:rPr>
              <a:t>Conceptos básicos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35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6" name="4 Marcador de contenido"/>
          <p:cNvSpPr txBox="1">
            <a:spLocks/>
          </p:cNvSpPr>
          <p:nvPr/>
        </p:nvSpPr>
        <p:spPr>
          <a:xfrm>
            <a:off x="683568" y="1556792"/>
            <a:ext cx="8003232" cy="417646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4 Marcador de contenido"/>
          <p:cNvSpPr txBox="1">
            <a:spLocks/>
          </p:cNvSpPr>
          <p:nvPr/>
        </p:nvSpPr>
        <p:spPr>
          <a:xfrm>
            <a:off x="683568" y="908720"/>
            <a:ext cx="8003232" cy="432048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 dirty="0" err="1" smtClean="0">
                <a:solidFill>
                  <a:srgbClr val="D6FB47"/>
                </a:solidFill>
              </a:rPr>
              <a:t>Merge</a:t>
            </a:r>
            <a:r>
              <a:rPr lang="es-ES" sz="2000" dirty="0" smtClean="0">
                <a:solidFill>
                  <a:srgbClr val="D6FB47"/>
                </a:solidFill>
              </a:rPr>
              <a:t>	</a:t>
            </a:r>
          </a:p>
        </p:txBody>
      </p:sp>
      <p:sp>
        <p:nvSpPr>
          <p:cNvPr id="10" name="9 CuadroTexto"/>
          <p:cNvSpPr txBox="1"/>
          <p:nvPr/>
        </p:nvSpPr>
        <p:spPr>
          <a:xfrm>
            <a:off x="525735" y="1462337"/>
            <a:ext cx="792876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Fusiona ramas de código, es la forma de reincorporar nuestras funcionalidades nuevas desarrolladas:</a:t>
            </a:r>
          </a:p>
          <a:p>
            <a:endParaRPr lang="es-ES" dirty="0">
              <a:solidFill>
                <a:schemeClr val="bg1"/>
              </a:solidFill>
              <a:latin typeface="+mj-lt"/>
              <a:cs typeface="Consolas" panose="020B0609020204030204" pitchFamily="49" charset="0"/>
            </a:endParaRPr>
          </a:p>
          <a:p>
            <a:r>
              <a:rPr lang="es-ES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$ </a:t>
            </a:r>
            <a:r>
              <a:rPr lang="es-ES" dirty="0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s-ES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checkout</a:t>
            </a:r>
            <a:r>
              <a:rPr lang="es-ES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&lt;nombre-rama-destino&gt;</a:t>
            </a:r>
          </a:p>
          <a:p>
            <a:r>
              <a:rPr lang="es-E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s-ES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 </a:t>
            </a:r>
            <a:r>
              <a:rPr lang="es-ES" dirty="0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s-ES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merge</a:t>
            </a:r>
            <a:r>
              <a:rPr lang="es-ES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&lt;nombre-rama-a-fusionar&gt;</a:t>
            </a:r>
          </a:p>
          <a:p>
            <a:endParaRPr lang="es-ES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11" name="10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2996952"/>
            <a:ext cx="6120680" cy="3626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542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7416824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b="1" dirty="0" err="1" smtClean="0">
                <a:solidFill>
                  <a:schemeClr val="bg1"/>
                </a:solidFill>
                <a:latin typeface="+mj-lt"/>
              </a:rPr>
              <a:t>RoadMap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36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6" name="4 Marcador de contenido"/>
          <p:cNvSpPr txBox="1">
            <a:spLocks/>
          </p:cNvSpPr>
          <p:nvPr/>
        </p:nvSpPr>
        <p:spPr>
          <a:xfrm>
            <a:off x="683568" y="1556792"/>
            <a:ext cx="8003232" cy="417646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4488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s-ES" sz="2000" dirty="0">
                <a:solidFill>
                  <a:schemeClr val="bg1"/>
                </a:solidFill>
              </a:rPr>
              <a:t>Introducción</a:t>
            </a:r>
          </a:p>
          <a:p>
            <a:pPr marL="744538" lvl="2" indent="-342900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s-ES" sz="1600" dirty="0">
                <a:solidFill>
                  <a:schemeClr val="bg1"/>
                </a:solidFill>
              </a:rPr>
              <a:t>¿Qué es un SCV?</a:t>
            </a:r>
          </a:p>
          <a:p>
            <a:pPr marL="744538" lvl="2" indent="-342900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s-ES" sz="1600" dirty="0">
                <a:solidFill>
                  <a:schemeClr val="bg1"/>
                </a:solidFill>
              </a:rPr>
              <a:t>¿Qué es </a:t>
            </a:r>
            <a:r>
              <a:rPr lang="es-ES" sz="1600" dirty="0" err="1">
                <a:solidFill>
                  <a:schemeClr val="bg1"/>
                </a:solidFill>
              </a:rPr>
              <a:t>Git</a:t>
            </a:r>
            <a:r>
              <a:rPr lang="es-ES" sz="1600" dirty="0">
                <a:solidFill>
                  <a:schemeClr val="bg1"/>
                </a:solidFill>
              </a:rPr>
              <a:t>?</a:t>
            </a:r>
          </a:p>
          <a:p>
            <a:pPr marL="744538" lvl="2" indent="-342900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s-ES" sz="1600" dirty="0">
                <a:solidFill>
                  <a:schemeClr val="bg1"/>
                </a:solidFill>
              </a:rPr>
              <a:t>¿Qué es </a:t>
            </a:r>
            <a:r>
              <a:rPr lang="es-ES" sz="1600" dirty="0" err="1">
                <a:solidFill>
                  <a:schemeClr val="bg1"/>
                </a:solidFill>
              </a:rPr>
              <a:t>GitHub</a:t>
            </a:r>
            <a:r>
              <a:rPr lang="es-ES" sz="1600" dirty="0">
                <a:solidFill>
                  <a:schemeClr val="bg1"/>
                </a:solidFill>
              </a:rPr>
              <a:t>?</a:t>
            </a:r>
          </a:p>
          <a:p>
            <a:pPr marL="344488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s-ES" sz="2000" dirty="0">
                <a:solidFill>
                  <a:schemeClr val="bg1"/>
                </a:solidFill>
              </a:rPr>
              <a:t>Conceptos básicos</a:t>
            </a: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r>
              <a:rPr lang="es-ES" sz="2000" dirty="0">
                <a:solidFill>
                  <a:srgbClr val="D6FB47"/>
                </a:solidFill>
              </a:rPr>
              <a:t>Un </a:t>
            </a:r>
            <a:r>
              <a:rPr lang="es-ES" sz="2000" dirty="0" smtClean="0">
                <a:solidFill>
                  <a:srgbClr val="D6FB47"/>
                </a:solidFill>
              </a:rPr>
              <a:t>poco </a:t>
            </a:r>
            <a:r>
              <a:rPr lang="es-ES" sz="2000" dirty="0">
                <a:solidFill>
                  <a:srgbClr val="D6FB47"/>
                </a:solidFill>
              </a:rPr>
              <a:t>de trabajo…</a:t>
            </a:r>
          </a:p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86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5832475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dirty="0" smtClean="0">
                <a:solidFill>
                  <a:schemeClr val="bg1">
                    <a:lumMod val="95000"/>
                  </a:schemeClr>
                </a:solidFill>
              </a:rPr>
              <a:t>Un </a:t>
            </a:r>
            <a:r>
              <a:rPr lang="es-ES" dirty="0">
                <a:solidFill>
                  <a:schemeClr val="bg1">
                    <a:lumMod val="95000"/>
                  </a:schemeClr>
                </a:solidFill>
              </a:rPr>
              <a:t>poco de trabajo…</a:t>
            </a: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37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0" name="4 Marcador de contenido"/>
          <p:cNvSpPr txBox="1">
            <a:spLocks/>
          </p:cNvSpPr>
          <p:nvPr/>
        </p:nvSpPr>
        <p:spPr>
          <a:xfrm>
            <a:off x="683568" y="1556792"/>
            <a:ext cx="8003232" cy="417646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endParaRPr lang="es-ES"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2" name="4 Marcador de contenido"/>
          <p:cNvSpPr txBox="1">
            <a:spLocks/>
          </p:cNvSpPr>
          <p:nvPr/>
        </p:nvSpPr>
        <p:spPr>
          <a:xfrm>
            <a:off x="2704964" y="2996952"/>
            <a:ext cx="3960440" cy="50015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400" dirty="0" smtClean="0">
                <a:solidFill>
                  <a:schemeClr val="bg1">
                    <a:lumMod val="95000"/>
                  </a:schemeClr>
                </a:solidFill>
              </a:rPr>
              <a:t>&gt;&gt; Ejemplos con </a:t>
            </a:r>
            <a:r>
              <a:rPr lang="es-ES" sz="2400" dirty="0" err="1" smtClean="0">
                <a:solidFill>
                  <a:schemeClr val="bg1">
                    <a:lumMod val="95000"/>
                  </a:schemeClr>
                </a:solidFill>
              </a:rPr>
              <a:t>Git</a:t>
            </a:r>
            <a:r>
              <a:rPr lang="es-ES" sz="2400" dirty="0" smtClean="0">
                <a:solidFill>
                  <a:schemeClr val="bg1">
                    <a:lumMod val="95000"/>
                  </a:schemeClr>
                </a:solidFill>
              </a:rPr>
              <a:t>/</a:t>
            </a:r>
            <a:r>
              <a:rPr lang="es-ES" sz="2400" dirty="0" err="1" smtClean="0">
                <a:solidFill>
                  <a:schemeClr val="bg1">
                    <a:lumMod val="95000"/>
                  </a:schemeClr>
                </a:solidFill>
              </a:rPr>
              <a:t>GitHub</a:t>
            </a:r>
            <a:endParaRPr lang="es-ES" sz="2400" u="sng" dirty="0" smtClean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3478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7416824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b="1" dirty="0" smtClean="0">
                <a:solidFill>
                  <a:schemeClr val="bg1"/>
                </a:solidFill>
                <a:latin typeface="+mj-lt"/>
              </a:rPr>
              <a:t>Práctica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38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6" name="4 Marcador de contenido"/>
          <p:cNvSpPr txBox="1">
            <a:spLocks/>
          </p:cNvSpPr>
          <p:nvPr/>
        </p:nvSpPr>
        <p:spPr>
          <a:xfrm>
            <a:off x="683568" y="1556792"/>
            <a:ext cx="8003232" cy="417646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4 Marcador de contenido"/>
          <p:cNvSpPr txBox="1">
            <a:spLocks/>
          </p:cNvSpPr>
          <p:nvPr/>
        </p:nvSpPr>
        <p:spPr>
          <a:xfrm>
            <a:off x="683568" y="908720"/>
            <a:ext cx="8003232" cy="432048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 dirty="0" smtClean="0">
                <a:solidFill>
                  <a:srgbClr val="D6FB47"/>
                </a:solidFill>
              </a:rPr>
              <a:t>Comenzando…</a:t>
            </a:r>
          </a:p>
        </p:txBody>
      </p:sp>
      <p:sp>
        <p:nvSpPr>
          <p:cNvPr id="10" name="9 CuadroTexto"/>
          <p:cNvSpPr txBox="1"/>
          <p:nvPr/>
        </p:nvSpPr>
        <p:spPr>
          <a:xfrm>
            <a:off x="525735" y="1462337"/>
            <a:ext cx="7928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1. Crear una cuenta en </a:t>
            </a:r>
            <a:r>
              <a:rPr lang="es-ES" dirty="0" err="1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GitHub</a:t>
            </a:r>
            <a:endParaRPr lang="es-ES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8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" b="21968"/>
          <a:stretch/>
        </p:blipFill>
        <p:spPr bwMode="auto">
          <a:xfrm>
            <a:off x="345706" y="1892350"/>
            <a:ext cx="8424936" cy="446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40806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7416824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b="1" dirty="0" smtClean="0">
                <a:solidFill>
                  <a:schemeClr val="bg1"/>
                </a:solidFill>
                <a:latin typeface="+mj-lt"/>
              </a:rPr>
              <a:t>Práctica	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39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6" name="4 Marcador de contenido"/>
          <p:cNvSpPr txBox="1">
            <a:spLocks/>
          </p:cNvSpPr>
          <p:nvPr/>
        </p:nvSpPr>
        <p:spPr>
          <a:xfrm>
            <a:off x="683568" y="1556792"/>
            <a:ext cx="8003232" cy="417646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4 Marcador de contenido"/>
          <p:cNvSpPr txBox="1">
            <a:spLocks/>
          </p:cNvSpPr>
          <p:nvPr/>
        </p:nvSpPr>
        <p:spPr>
          <a:xfrm>
            <a:off x="683568" y="908720"/>
            <a:ext cx="8003232" cy="432048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 dirty="0">
                <a:solidFill>
                  <a:srgbClr val="D6FB47"/>
                </a:solidFill>
              </a:rPr>
              <a:t>Repositorio </a:t>
            </a:r>
          </a:p>
        </p:txBody>
      </p:sp>
      <p:sp>
        <p:nvSpPr>
          <p:cNvPr id="10" name="9 CuadroTexto"/>
          <p:cNvSpPr txBox="1"/>
          <p:nvPr/>
        </p:nvSpPr>
        <p:spPr>
          <a:xfrm>
            <a:off x="525735" y="1462337"/>
            <a:ext cx="7928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2</a:t>
            </a:r>
            <a:r>
              <a:rPr lang="es-ES" dirty="0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. Crear un nuevo repositorio para el proyecto</a:t>
            </a:r>
            <a:endParaRPr lang="es-ES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2708920"/>
            <a:ext cx="3505200" cy="278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5" t="696" r="8455" b="-696"/>
          <a:stretch/>
        </p:blipFill>
        <p:spPr bwMode="auto">
          <a:xfrm>
            <a:off x="4490119" y="2249559"/>
            <a:ext cx="4536000" cy="38983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10 Flecha abajo"/>
          <p:cNvSpPr/>
          <p:nvPr/>
        </p:nvSpPr>
        <p:spPr>
          <a:xfrm rot="16200000">
            <a:off x="3900736" y="3703526"/>
            <a:ext cx="360040" cy="792088"/>
          </a:xfrm>
          <a:prstGeom prst="downArrow">
            <a:avLst/>
          </a:prstGeom>
          <a:solidFill>
            <a:srgbClr val="D6FB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73264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7416824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b="1" dirty="0" smtClean="0">
                <a:solidFill>
                  <a:schemeClr val="bg1"/>
                </a:solidFill>
                <a:latin typeface="+mj-lt"/>
              </a:rPr>
              <a:t>¿Qué es un Sistema de Control de Versiones?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4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6" name="4 Marcador de contenido"/>
          <p:cNvSpPr txBox="1">
            <a:spLocks/>
          </p:cNvSpPr>
          <p:nvPr/>
        </p:nvSpPr>
        <p:spPr>
          <a:xfrm>
            <a:off x="683568" y="1556792"/>
            <a:ext cx="8003232" cy="417646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r>
              <a:rPr lang="es-ES" sz="2000" dirty="0" smtClean="0">
                <a:solidFill>
                  <a:schemeClr val="bg1">
                    <a:lumMod val="95000"/>
                  </a:schemeClr>
                </a:solidFill>
              </a:rPr>
              <a:t>Es cualquier clase de elemento que nos ayuda a trazar cambios en nuestro código fuente.</a:t>
            </a: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r>
              <a:rPr lang="es-ES" sz="2000" dirty="0" smtClean="0">
                <a:solidFill>
                  <a:schemeClr val="bg1">
                    <a:lumMod val="95000"/>
                  </a:schemeClr>
                </a:solidFill>
              </a:rPr>
              <a:t>A veces, incluso puede servir para mantener versiones de documentación asociada al proyecto y no sólo de nuestro código.</a:t>
            </a: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r>
              <a:rPr lang="es-ES" sz="2000" dirty="0" smtClean="0">
                <a:solidFill>
                  <a:schemeClr val="bg1">
                    <a:lumMod val="95000"/>
                  </a:schemeClr>
                </a:solidFill>
              </a:rPr>
              <a:t>Además, es bastante común que los equipos de desarrollo trabajen en diferentes versiones simultáneamente. </a:t>
            </a: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r>
              <a:rPr lang="es-ES" sz="2000" dirty="0" smtClean="0">
                <a:solidFill>
                  <a:schemeClr val="bg1">
                    <a:lumMod val="95000"/>
                  </a:schemeClr>
                </a:solidFill>
              </a:rPr>
              <a:t>Y por último, nos permite “protegernos” de nosotros mismos y de los demás.</a:t>
            </a:r>
          </a:p>
        </p:txBody>
      </p:sp>
    </p:spTree>
    <p:extLst>
      <p:ext uri="{BB962C8B-B14F-4D97-AF65-F5344CB8AC3E}">
        <p14:creationId xmlns:p14="http://schemas.microsoft.com/office/powerpoint/2010/main" val="2915689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40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6" name="4 Marcador de contenido"/>
          <p:cNvSpPr txBox="1">
            <a:spLocks/>
          </p:cNvSpPr>
          <p:nvPr/>
        </p:nvSpPr>
        <p:spPr>
          <a:xfrm>
            <a:off x="683568" y="1556792"/>
            <a:ext cx="8003232" cy="417646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4 Marcador de contenido"/>
          <p:cNvSpPr txBox="1">
            <a:spLocks/>
          </p:cNvSpPr>
          <p:nvPr/>
        </p:nvSpPr>
        <p:spPr>
          <a:xfrm>
            <a:off x="683568" y="908720"/>
            <a:ext cx="8003232" cy="432048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 dirty="0">
                <a:solidFill>
                  <a:srgbClr val="D6FB47"/>
                </a:solidFill>
              </a:rPr>
              <a:t>Clonar repositorio en </a:t>
            </a:r>
            <a:r>
              <a:rPr lang="es-ES" sz="2000" dirty="0" smtClean="0">
                <a:solidFill>
                  <a:srgbClr val="D6FB47"/>
                </a:solidFill>
              </a:rPr>
              <a:t>local</a:t>
            </a:r>
            <a:endParaRPr lang="es-ES" sz="2000" dirty="0">
              <a:solidFill>
                <a:srgbClr val="D6FB47"/>
              </a:solidFill>
            </a:endParaRPr>
          </a:p>
        </p:txBody>
      </p:sp>
      <p:sp>
        <p:nvSpPr>
          <p:cNvPr id="10" name="9 CuadroTexto"/>
          <p:cNvSpPr txBox="1"/>
          <p:nvPr/>
        </p:nvSpPr>
        <p:spPr>
          <a:xfrm>
            <a:off x="525735" y="1462337"/>
            <a:ext cx="7928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3. Clonar en un directorio local el repositorio que acabamos de crear</a:t>
            </a:r>
            <a:endParaRPr lang="es-ES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3571" y="3429000"/>
            <a:ext cx="5179660" cy="28553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3733266"/>
            <a:ext cx="3347655" cy="22468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3 Flecha curvada hacia abajo"/>
          <p:cNvSpPr/>
          <p:nvPr/>
        </p:nvSpPr>
        <p:spPr>
          <a:xfrm>
            <a:off x="2987824" y="2564904"/>
            <a:ext cx="1697360" cy="648072"/>
          </a:xfrm>
          <a:prstGeom prst="curvedDownArrow">
            <a:avLst/>
          </a:prstGeom>
          <a:solidFill>
            <a:srgbClr val="D6FB47"/>
          </a:solidFill>
          <a:ln>
            <a:solidFill>
              <a:srgbClr val="D6FB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11" name="2 Marcador de texto"/>
          <p:cNvSpPr txBox="1">
            <a:spLocks/>
          </p:cNvSpPr>
          <p:nvPr/>
        </p:nvSpPr>
        <p:spPr>
          <a:xfrm>
            <a:off x="683568" y="476672"/>
            <a:ext cx="7416824" cy="50420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b="1" smtClean="0">
                <a:solidFill>
                  <a:schemeClr val="bg1"/>
                </a:solidFill>
                <a:latin typeface="+mj-lt"/>
              </a:rPr>
              <a:t>Práctica	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94253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41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6" name="4 Marcador de contenido"/>
          <p:cNvSpPr txBox="1">
            <a:spLocks/>
          </p:cNvSpPr>
          <p:nvPr/>
        </p:nvSpPr>
        <p:spPr>
          <a:xfrm>
            <a:off x="683568" y="1556792"/>
            <a:ext cx="8003232" cy="417646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4 Marcador de contenido"/>
          <p:cNvSpPr txBox="1">
            <a:spLocks/>
          </p:cNvSpPr>
          <p:nvPr/>
        </p:nvSpPr>
        <p:spPr>
          <a:xfrm>
            <a:off x="683568" y="908720"/>
            <a:ext cx="8003232" cy="432048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 dirty="0">
                <a:solidFill>
                  <a:srgbClr val="D6FB47"/>
                </a:solidFill>
              </a:rPr>
              <a:t>Cambios en el </a:t>
            </a:r>
            <a:r>
              <a:rPr lang="es-ES" sz="2000" dirty="0" smtClean="0">
                <a:solidFill>
                  <a:srgbClr val="D6FB47"/>
                </a:solidFill>
              </a:rPr>
              <a:t>repo</a:t>
            </a:r>
          </a:p>
        </p:txBody>
      </p:sp>
      <p:sp>
        <p:nvSpPr>
          <p:cNvPr id="10" name="9 CuadroTexto"/>
          <p:cNvSpPr txBox="1"/>
          <p:nvPr/>
        </p:nvSpPr>
        <p:spPr>
          <a:xfrm>
            <a:off x="525735" y="1462337"/>
            <a:ext cx="79287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4</a:t>
            </a:r>
            <a:r>
              <a:rPr lang="es-ES" dirty="0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. Crear un fichero para verlo en la web donde ponga “Hola mundo”, una hoja de estilo y un fichero .log con un texto describiendo este primer cambio.</a:t>
            </a:r>
            <a:endParaRPr lang="es-ES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7 Rectángulo"/>
          <p:cNvSpPr/>
          <p:nvPr/>
        </p:nvSpPr>
        <p:spPr>
          <a:xfrm>
            <a:off x="1300070" y="2672667"/>
            <a:ext cx="6624736" cy="286232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s-ES" dirty="0" smtClean="0">
                <a:solidFill>
                  <a:srgbClr val="000000"/>
                </a:solidFill>
                <a:highlight>
                  <a:srgbClr val="FFFFFF"/>
                </a:highlight>
              </a:rPr>
              <a:t>&lt;!DOCTYPE </a:t>
            </a:r>
            <a:r>
              <a:rPr lang="es-ES" dirty="0" err="1" smtClean="0">
                <a:solidFill>
                  <a:srgbClr val="000000"/>
                </a:solidFill>
                <a:highlight>
                  <a:srgbClr val="FFFFFF"/>
                </a:highlight>
              </a:rPr>
              <a:t>html</a:t>
            </a:r>
            <a:r>
              <a:rPr lang="es-ES" dirty="0" smtClean="0">
                <a:solidFill>
                  <a:srgbClr val="000000"/>
                </a:solidFill>
                <a:highlight>
                  <a:srgbClr val="FFFFFF"/>
                </a:highlight>
              </a:rPr>
              <a:t>&gt;</a:t>
            </a:r>
            <a:endParaRPr lang="es-ES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s-ES" dirty="0">
                <a:solidFill>
                  <a:srgbClr val="0000FF"/>
                </a:solidFill>
                <a:highlight>
                  <a:srgbClr val="FFFFFF"/>
                </a:highlight>
              </a:rPr>
              <a:t>&lt;</a:t>
            </a:r>
            <a:r>
              <a:rPr lang="es-ES" dirty="0" err="1">
                <a:solidFill>
                  <a:srgbClr val="0000FF"/>
                </a:solidFill>
                <a:highlight>
                  <a:srgbClr val="FFFFFF"/>
                </a:highlight>
              </a:rPr>
              <a:t>html</a:t>
            </a:r>
            <a:r>
              <a:rPr lang="es-ES" dirty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endParaRPr lang="es-ES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s-ES" dirty="0">
                <a:solidFill>
                  <a:srgbClr val="0000FF"/>
                </a:solidFill>
                <a:highlight>
                  <a:srgbClr val="FFFFFF"/>
                </a:highlight>
              </a:rPr>
              <a:t>&lt;head&gt;</a:t>
            </a:r>
            <a:endParaRPr lang="es-ES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s-ES" b="1" dirty="0">
                <a:solidFill>
                  <a:srgbClr val="000000"/>
                </a:solidFill>
                <a:highlight>
                  <a:srgbClr val="FFFFFF"/>
                </a:highlight>
              </a:rPr>
              <a:t>	</a:t>
            </a:r>
            <a:r>
              <a:rPr lang="es-ES" dirty="0">
                <a:solidFill>
                  <a:srgbClr val="0000FF"/>
                </a:solidFill>
                <a:highlight>
                  <a:srgbClr val="FFFFFF"/>
                </a:highlight>
              </a:rPr>
              <a:t>&lt;</a:t>
            </a:r>
            <a:r>
              <a:rPr lang="es-ES" dirty="0" err="1">
                <a:solidFill>
                  <a:srgbClr val="0000FF"/>
                </a:solidFill>
                <a:highlight>
                  <a:srgbClr val="FFFFFF"/>
                </a:highlight>
              </a:rPr>
              <a:t>title</a:t>
            </a:r>
            <a:r>
              <a:rPr lang="es-ES" dirty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r>
              <a:rPr lang="es-ES" b="1" dirty="0" err="1">
                <a:solidFill>
                  <a:srgbClr val="000000"/>
                </a:solidFill>
                <a:highlight>
                  <a:srgbClr val="FFFFFF"/>
                </a:highlight>
              </a:rPr>
              <a:t>Everis</a:t>
            </a:r>
            <a:r>
              <a:rPr lang="es-ES" b="1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b="1" dirty="0" err="1">
                <a:solidFill>
                  <a:srgbClr val="000000"/>
                </a:solidFill>
                <a:highlight>
                  <a:srgbClr val="FFFFFF"/>
                </a:highlight>
              </a:rPr>
              <a:t>BootCamp</a:t>
            </a:r>
            <a:r>
              <a:rPr lang="es-ES" dirty="0">
                <a:solidFill>
                  <a:srgbClr val="0000FF"/>
                </a:solidFill>
                <a:highlight>
                  <a:srgbClr val="FFFFFF"/>
                </a:highlight>
              </a:rPr>
              <a:t>&lt;/</a:t>
            </a:r>
            <a:r>
              <a:rPr lang="es-ES" dirty="0" err="1">
                <a:solidFill>
                  <a:srgbClr val="0000FF"/>
                </a:solidFill>
                <a:highlight>
                  <a:srgbClr val="FFFFFF"/>
                </a:highlight>
              </a:rPr>
              <a:t>title</a:t>
            </a:r>
            <a:r>
              <a:rPr lang="es-ES" dirty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endParaRPr lang="es-ES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</a:rPr>
              <a:t>	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</a:rPr>
              <a:t>&lt;link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dirty="0" err="1">
                <a:solidFill>
                  <a:srgbClr val="FF0000"/>
                </a:solidFill>
                <a:highlight>
                  <a:srgbClr val="FFFFFF"/>
                </a:highlight>
              </a:rPr>
              <a:t>rel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=</a:t>
            </a:r>
            <a:r>
              <a:rPr lang="en-US" b="1" dirty="0">
                <a:solidFill>
                  <a:srgbClr val="8000FF"/>
                </a:solidFill>
                <a:highlight>
                  <a:srgbClr val="FFFFFF"/>
                </a:highlight>
              </a:rPr>
              <a:t>"</a:t>
            </a:r>
            <a:r>
              <a:rPr lang="en-US" b="1" dirty="0" err="1">
                <a:solidFill>
                  <a:srgbClr val="8000FF"/>
                </a:solidFill>
                <a:highlight>
                  <a:srgbClr val="FFFFFF"/>
                </a:highlight>
              </a:rPr>
              <a:t>stylesheet</a:t>
            </a:r>
            <a:r>
              <a:rPr lang="en-US" b="1" dirty="0">
                <a:solidFill>
                  <a:srgbClr val="8000FF"/>
                </a:solidFill>
                <a:highlight>
                  <a:srgbClr val="FFFFFF"/>
                </a:highlight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dirty="0">
                <a:solidFill>
                  <a:srgbClr val="FF0000"/>
                </a:solidFill>
                <a:highlight>
                  <a:srgbClr val="FFFFFF"/>
                </a:highlight>
              </a:rPr>
              <a:t>type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=</a:t>
            </a:r>
            <a:r>
              <a:rPr lang="en-US" b="1" dirty="0">
                <a:solidFill>
                  <a:srgbClr val="8000FF"/>
                </a:solidFill>
                <a:highlight>
                  <a:srgbClr val="FFFFFF"/>
                </a:highlight>
              </a:rPr>
              <a:t>"text/</a:t>
            </a:r>
            <a:r>
              <a:rPr lang="en-US" b="1" dirty="0" err="1">
                <a:solidFill>
                  <a:srgbClr val="8000FF"/>
                </a:solidFill>
                <a:highlight>
                  <a:srgbClr val="FFFFFF"/>
                </a:highlight>
              </a:rPr>
              <a:t>css</a:t>
            </a:r>
            <a:r>
              <a:rPr lang="en-US" b="1" dirty="0">
                <a:solidFill>
                  <a:srgbClr val="8000FF"/>
                </a:solidFill>
                <a:highlight>
                  <a:srgbClr val="FFFFFF"/>
                </a:highlight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dirty="0" err="1">
                <a:solidFill>
                  <a:srgbClr val="FF0000"/>
                </a:solidFill>
                <a:highlight>
                  <a:srgbClr val="FFFFFF"/>
                </a:highlight>
              </a:rPr>
              <a:t>href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=</a:t>
            </a:r>
            <a:r>
              <a:rPr lang="en-US" b="1" dirty="0">
                <a:solidFill>
                  <a:srgbClr val="8000FF"/>
                </a:solidFill>
                <a:highlight>
                  <a:srgbClr val="FFFFFF"/>
                </a:highlight>
              </a:rPr>
              <a:t>"style.css"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endParaRPr lang="en-US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s-ES" dirty="0">
                <a:solidFill>
                  <a:srgbClr val="0000FF"/>
                </a:solidFill>
                <a:highlight>
                  <a:srgbClr val="FFFFFF"/>
                </a:highlight>
              </a:rPr>
              <a:t>&lt;/head&gt;</a:t>
            </a:r>
            <a:endParaRPr lang="es-ES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s-ES" dirty="0">
                <a:solidFill>
                  <a:srgbClr val="0000FF"/>
                </a:solidFill>
                <a:highlight>
                  <a:srgbClr val="FFFFFF"/>
                </a:highlight>
              </a:rPr>
              <a:t>&lt;</a:t>
            </a:r>
            <a:r>
              <a:rPr lang="es-ES" dirty="0" err="1">
                <a:solidFill>
                  <a:srgbClr val="0000FF"/>
                </a:solidFill>
                <a:highlight>
                  <a:srgbClr val="FFFFFF"/>
                </a:highlight>
              </a:rPr>
              <a:t>body</a:t>
            </a:r>
            <a:r>
              <a:rPr lang="es-ES" dirty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endParaRPr lang="es-ES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s-ES" b="1" dirty="0">
                <a:solidFill>
                  <a:srgbClr val="000000"/>
                </a:solidFill>
                <a:highlight>
                  <a:srgbClr val="FFFFFF"/>
                </a:highlight>
              </a:rPr>
              <a:t>	</a:t>
            </a:r>
            <a:r>
              <a:rPr lang="es-ES" dirty="0">
                <a:solidFill>
                  <a:srgbClr val="0000FF"/>
                </a:solidFill>
                <a:highlight>
                  <a:srgbClr val="FFFFFF"/>
                </a:highlight>
              </a:rPr>
              <a:t>&lt;h1&gt;</a:t>
            </a:r>
            <a:r>
              <a:rPr lang="es-ES" b="1" dirty="0">
                <a:solidFill>
                  <a:srgbClr val="000000"/>
                </a:solidFill>
                <a:highlight>
                  <a:srgbClr val="FFFFFF"/>
                </a:highlight>
              </a:rPr>
              <a:t>Hola mundo</a:t>
            </a:r>
            <a:r>
              <a:rPr lang="es-ES" dirty="0">
                <a:solidFill>
                  <a:srgbClr val="0000FF"/>
                </a:solidFill>
                <a:highlight>
                  <a:srgbClr val="FFFFFF"/>
                </a:highlight>
              </a:rPr>
              <a:t>&lt;/h1&gt;</a:t>
            </a:r>
            <a:endParaRPr lang="es-ES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s-ES" dirty="0">
                <a:solidFill>
                  <a:srgbClr val="0000FF"/>
                </a:solidFill>
                <a:highlight>
                  <a:srgbClr val="FFFFFF"/>
                </a:highlight>
              </a:rPr>
              <a:t>&lt;/</a:t>
            </a:r>
            <a:r>
              <a:rPr lang="es-ES" dirty="0" err="1">
                <a:solidFill>
                  <a:srgbClr val="0000FF"/>
                </a:solidFill>
                <a:highlight>
                  <a:srgbClr val="FFFFFF"/>
                </a:highlight>
              </a:rPr>
              <a:t>body</a:t>
            </a:r>
            <a:r>
              <a:rPr lang="es-ES" dirty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endParaRPr lang="es-ES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s-ES" dirty="0">
                <a:solidFill>
                  <a:srgbClr val="0000FF"/>
                </a:solidFill>
                <a:highlight>
                  <a:srgbClr val="FFFFFF"/>
                </a:highlight>
              </a:rPr>
              <a:t>&lt;/</a:t>
            </a:r>
            <a:r>
              <a:rPr lang="es-ES" dirty="0" err="1">
                <a:solidFill>
                  <a:srgbClr val="0000FF"/>
                </a:solidFill>
                <a:highlight>
                  <a:srgbClr val="FFFFFF"/>
                </a:highlight>
              </a:rPr>
              <a:t>html</a:t>
            </a:r>
            <a:r>
              <a:rPr lang="es-ES" dirty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endParaRPr lang="es-ES" dirty="0"/>
          </a:p>
        </p:txBody>
      </p:sp>
      <p:sp>
        <p:nvSpPr>
          <p:cNvPr id="11" name="2 Marcador de texto"/>
          <p:cNvSpPr txBox="1">
            <a:spLocks/>
          </p:cNvSpPr>
          <p:nvPr/>
        </p:nvSpPr>
        <p:spPr>
          <a:xfrm>
            <a:off x="683568" y="476672"/>
            <a:ext cx="7416824" cy="50420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b="1" smtClean="0">
                <a:solidFill>
                  <a:schemeClr val="bg1"/>
                </a:solidFill>
                <a:latin typeface="+mj-lt"/>
              </a:rPr>
              <a:t>Práctica	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56238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42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6" name="4 Marcador de contenido"/>
          <p:cNvSpPr txBox="1">
            <a:spLocks/>
          </p:cNvSpPr>
          <p:nvPr/>
        </p:nvSpPr>
        <p:spPr>
          <a:xfrm>
            <a:off x="683568" y="1556792"/>
            <a:ext cx="8003232" cy="417646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4 Marcador de contenido"/>
          <p:cNvSpPr txBox="1">
            <a:spLocks/>
          </p:cNvSpPr>
          <p:nvPr/>
        </p:nvSpPr>
        <p:spPr>
          <a:xfrm>
            <a:off x="683568" y="908720"/>
            <a:ext cx="8003232" cy="432048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 dirty="0">
                <a:solidFill>
                  <a:srgbClr val="D6FB47"/>
                </a:solidFill>
              </a:rPr>
              <a:t>Cambios en el </a:t>
            </a:r>
            <a:r>
              <a:rPr lang="es-ES" sz="2000" dirty="0" smtClean="0">
                <a:solidFill>
                  <a:srgbClr val="D6FB47"/>
                </a:solidFill>
              </a:rPr>
              <a:t>repo</a:t>
            </a:r>
          </a:p>
        </p:txBody>
      </p:sp>
      <p:sp>
        <p:nvSpPr>
          <p:cNvPr id="10" name="9 CuadroTexto"/>
          <p:cNvSpPr txBox="1"/>
          <p:nvPr/>
        </p:nvSpPr>
        <p:spPr>
          <a:xfrm>
            <a:off x="525735" y="1462337"/>
            <a:ext cx="79287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4</a:t>
            </a:r>
            <a:r>
              <a:rPr lang="es-ES" dirty="0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. Crear un fichero para verlo en la web donde ponga “Hola mundo”, una hoja de estilo y un fichero .log con un texto describiendo este primer cambio.</a:t>
            </a:r>
            <a:endParaRPr lang="es-ES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1" name="10 Rectángulo"/>
          <p:cNvSpPr/>
          <p:nvPr/>
        </p:nvSpPr>
        <p:spPr>
          <a:xfrm>
            <a:off x="2286000" y="3068960"/>
            <a:ext cx="4572000" cy="923330"/>
          </a:xfrm>
          <a:prstGeom prst="rect">
            <a:avLst/>
          </a:prstGeom>
          <a:solidFill>
            <a:schemeClr val="bg1"/>
          </a:solidFill>
        </p:spPr>
        <p:txBody>
          <a:bodyPr>
            <a:spAutoFit/>
          </a:bodyPr>
          <a:lstStyle/>
          <a:p>
            <a:r>
              <a:rPr lang="es-ES" dirty="0">
                <a:solidFill>
                  <a:srgbClr val="0000FF"/>
                </a:solidFill>
                <a:highlight>
                  <a:srgbClr val="FFFFFF"/>
                </a:highlight>
              </a:rPr>
              <a:t>h1 </a:t>
            </a:r>
            <a:r>
              <a:rPr lang="es-ES" b="1" dirty="0">
                <a:solidFill>
                  <a:srgbClr val="0000FF"/>
                </a:solidFill>
                <a:highlight>
                  <a:srgbClr val="FFFFFF"/>
                </a:highlight>
              </a:rPr>
              <a:t>{</a:t>
            </a:r>
          </a:p>
          <a:p>
            <a:r>
              <a:rPr lang="es-ES" dirty="0">
                <a:solidFill>
                  <a:srgbClr val="0000FF"/>
                </a:solidFill>
                <a:highlight>
                  <a:srgbClr val="FFFFFF"/>
                </a:highlight>
              </a:rPr>
              <a:t>	color: </a:t>
            </a:r>
            <a:r>
              <a:rPr lang="es-ES" dirty="0">
                <a:highlight>
                  <a:srgbClr val="FFFFFF"/>
                </a:highlight>
              </a:rPr>
              <a:t>red</a:t>
            </a:r>
            <a:r>
              <a:rPr lang="es-ES" dirty="0">
                <a:solidFill>
                  <a:srgbClr val="0000FF"/>
                </a:solidFill>
                <a:highlight>
                  <a:srgbClr val="FFFFFF"/>
                </a:highlight>
              </a:rPr>
              <a:t>;</a:t>
            </a:r>
          </a:p>
          <a:p>
            <a:r>
              <a:rPr lang="es-ES" b="1" dirty="0">
                <a:solidFill>
                  <a:srgbClr val="0000FF"/>
                </a:solidFill>
                <a:highlight>
                  <a:srgbClr val="FFFFFF"/>
                </a:highlight>
              </a:rPr>
              <a:t>}</a:t>
            </a:r>
          </a:p>
        </p:txBody>
      </p:sp>
      <p:sp>
        <p:nvSpPr>
          <p:cNvPr id="8" name="7 Rectángulo"/>
          <p:cNvSpPr/>
          <p:nvPr/>
        </p:nvSpPr>
        <p:spPr>
          <a:xfrm>
            <a:off x="2286000" y="4437112"/>
            <a:ext cx="4572000" cy="646331"/>
          </a:xfrm>
          <a:prstGeom prst="rect">
            <a:avLst/>
          </a:prstGeom>
          <a:solidFill>
            <a:schemeClr val="bg1"/>
          </a:solidFill>
        </p:spPr>
        <p:txBody>
          <a:bodyPr>
            <a:spAutoFit/>
          </a:bodyPr>
          <a:lstStyle/>
          <a:p>
            <a:r>
              <a:rPr lang="es-ES" dirty="0" smtClean="0">
                <a:highlight>
                  <a:srgbClr val="FFFFFF"/>
                </a:highlight>
              </a:rPr>
              <a:t>Fichero de log:</a:t>
            </a:r>
          </a:p>
          <a:p>
            <a:r>
              <a:rPr lang="es-ES" dirty="0" smtClean="0">
                <a:highlight>
                  <a:srgbClr val="FFFFFF"/>
                </a:highlight>
              </a:rPr>
              <a:t>+ Añadidos nuevos ficheros</a:t>
            </a:r>
          </a:p>
        </p:txBody>
      </p:sp>
      <p:sp>
        <p:nvSpPr>
          <p:cNvPr id="12" name="2 Marcador de texto"/>
          <p:cNvSpPr txBox="1">
            <a:spLocks/>
          </p:cNvSpPr>
          <p:nvPr/>
        </p:nvSpPr>
        <p:spPr>
          <a:xfrm>
            <a:off x="683568" y="476672"/>
            <a:ext cx="7416824" cy="50420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b="1" smtClean="0">
                <a:solidFill>
                  <a:schemeClr val="bg1"/>
                </a:solidFill>
                <a:latin typeface="+mj-lt"/>
              </a:rPr>
              <a:t>Práctica	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03761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43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6" name="4 Marcador de contenido"/>
          <p:cNvSpPr txBox="1">
            <a:spLocks/>
          </p:cNvSpPr>
          <p:nvPr/>
        </p:nvSpPr>
        <p:spPr>
          <a:xfrm>
            <a:off x="683568" y="1556792"/>
            <a:ext cx="8003232" cy="417646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4 Marcador de contenido"/>
          <p:cNvSpPr txBox="1">
            <a:spLocks/>
          </p:cNvSpPr>
          <p:nvPr/>
        </p:nvSpPr>
        <p:spPr>
          <a:xfrm>
            <a:off x="683568" y="908720"/>
            <a:ext cx="8003232" cy="432048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 dirty="0">
                <a:solidFill>
                  <a:srgbClr val="D6FB47"/>
                </a:solidFill>
              </a:rPr>
              <a:t>Cambios en el </a:t>
            </a:r>
            <a:r>
              <a:rPr lang="es-ES" sz="2000" dirty="0" smtClean="0">
                <a:solidFill>
                  <a:srgbClr val="D6FB47"/>
                </a:solidFill>
              </a:rPr>
              <a:t>repo</a:t>
            </a:r>
          </a:p>
        </p:txBody>
      </p:sp>
      <p:sp>
        <p:nvSpPr>
          <p:cNvPr id="10" name="9 CuadroTexto"/>
          <p:cNvSpPr txBox="1"/>
          <p:nvPr/>
        </p:nvSpPr>
        <p:spPr>
          <a:xfrm>
            <a:off x="525735" y="1462337"/>
            <a:ext cx="79287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4</a:t>
            </a:r>
            <a:r>
              <a:rPr lang="es-ES" dirty="0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. Crear un fichero para verlo en la web donde ponga “Hola mundo”, una hoja de estilo y un fichero .log con un texto describiendo este primer cambio.</a:t>
            </a:r>
            <a:endParaRPr lang="es-ES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340575"/>
            <a:ext cx="5361856" cy="31046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9894" y="3356992"/>
            <a:ext cx="5475346" cy="30183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2 Marcador de texto"/>
          <p:cNvSpPr txBox="1">
            <a:spLocks/>
          </p:cNvSpPr>
          <p:nvPr/>
        </p:nvSpPr>
        <p:spPr>
          <a:xfrm>
            <a:off x="683568" y="476672"/>
            <a:ext cx="7416824" cy="50420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b="1" smtClean="0">
                <a:solidFill>
                  <a:schemeClr val="bg1"/>
                </a:solidFill>
                <a:latin typeface="+mj-lt"/>
              </a:rPr>
              <a:t>Práctica	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30210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44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6" name="4 Marcador de contenido"/>
          <p:cNvSpPr txBox="1">
            <a:spLocks/>
          </p:cNvSpPr>
          <p:nvPr/>
        </p:nvSpPr>
        <p:spPr>
          <a:xfrm>
            <a:off x="683568" y="1556792"/>
            <a:ext cx="8003232" cy="417646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4 Marcador de contenido"/>
          <p:cNvSpPr txBox="1">
            <a:spLocks/>
          </p:cNvSpPr>
          <p:nvPr/>
        </p:nvSpPr>
        <p:spPr>
          <a:xfrm>
            <a:off x="683568" y="908720"/>
            <a:ext cx="8003232" cy="432048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 dirty="0" smtClean="0">
                <a:solidFill>
                  <a:srgbClr val="D6FB47"/>
                </a:solidFill>
              </a:rPr>
              <a:t>A subir</a:t>
            </a:r>
          </a:p>
        </p:txBody>
      </p:sp>
      <p:sp>
        <p:nvSpPr>
          <p:cNvPr id="10" name="9 CuadroTexto"/>
          <p:cNvSpPr txBox="1"/>
          <p:nvPr/>
        </p:nvSpPr>
        <p:spPr>
          <a:xfrm>
            <a:off x="525735" y="1462337"/>
            <a:ext cx="7928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5. Subir los archivos versionados al repositorio</a:t>
            </a:r>
            <a:endParaRPr lang="es-ES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963862"/>
            <a:ext cx="7572565" cy="4174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2 Marcador de texto"/>
          <p:cNvSpPr txBox="1">
            <a:spLocks/>
          </p:cNvSpPr>
          <p:nvPr/>
        </p:nvSpPr>
        <p:spPr>
          <a:xfrm>
            <a:off x="683568" y="476672"/>
            <a:ext cx="7416824" cy="50420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b="1" smtClean="0">
                <a:solidFill>
                  <a:schemeClr val="bg1"/>
                </a:solidFill>
                <a:latin typeface="+mj-lt"/>
              </a:rPr>
              <a:t>Práctica	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76255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45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6" name="4 Marcador de contenido"/>
          <p:cNvSpPr txBox="1">
            <a:spLocks/>
          </p:cNvSpPr>
          <p:nvPr/>
        </p:nvSpPr>
        <p:spPr>
          <a:xfrm>
            <a:off x="683568" y="1556792"/>
            <a:ext cx="8003232" cy="417646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4 Marcador de contenido"/>
          <p:cNvSpPr txBox="1">
            <a:spLocks/>
          </p:cNvSpPr>
          <p:nvPr/>
        </p:nvSpPr>
        <p:spPr>
          <a:xfrm>
            <a:off x="683568" y="908720"/>
            <a:ext cx="8003232" cy="432048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 dirty="0">
                <a:solidFill>
                  <a:srgbClr val="D6FB47"/>
                </a:solidFill>
              </a:rPr>
              <a:t>A </a:t>
            </a:r>
            <a:r>
              <a:rPr lang="es-ES" sz="2000" dirty="0" smtClean="0">
                <a:solidFill>
                  <a:srgbClr val="D6FB47"/>
                </a:solidFill>
              </a:rPr>
              <a:t>subir</a:t>
            </a:r>
            <a:endParaRPr lang="es-ES" sz="2000" dirty="0">
              <a:solidFill>
                <a:srgbClr val="D6FB47"/>
              </a:solidFill>
            </a:endParaRPr>
          </a:p>
        </p:txBody>
      </p:sp>
      <p:sp>
        <p:nvSpPr>
          <p:cNvPr id="10" name="9 CuadroTexto"/>
          <p:cNvSpPr txBox="1"/>
          <p:nvPr/>
        </p:nvSpPr>
        <p:spPr>
          <a:xfrm>
            <a:off x="525735" y="1462337"/>
            <a:ext cx="7928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5. Subir los archivos versionados al repositorio</a:t>
            </a:r>
            <a:endParaRPr lang="es-ES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8313" y="2348880"/>
            <a:ext cx="5667375" cy="312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754" y="3983565"/>
            <a:ext cx="8716491" cy="23332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2 Marcador de texto"/>
          <p:cNvSpPr txBox="1">
            <a:spLocks/>
          </p:cNvSpPr>
          <p:nvPr/>
        </p:nvSpPr>
        <p:spPr>
          <a:xfrm>
            <a:off x="683568" y="476672"/>
            <a:ext cx="7416824" cy="50420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b="1" smtClean="0">
                <a:solidFill>
                  <a:schemeClr val="bg1"/>
                </a:solidFill>
                <a:latin typeface="+mj-lt"/>
              </a:rPr>
              <a:t>Práctica	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87554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46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6" name="4 Marcador de contenido"/>
          <p:cNvSpPr txBox="1">
            <a:spLocks/>
          </p:cNvSpPr>
          <p:nvPr/>
        </p:nvSpPr>
        <p:spPr>
          <a:xfrm>
            <a:off x="683568" y="1556792"/>
            <a:ext cx="8003232" cy="417646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4 Marcador de contenido"/>
          <p:cNvSpPr txBox="1">
            <a:spLocks/>
          </p:cNvSpPr>
          <p:nvPr/>
        </p:nvSpPr>
        <p:spPr>
          <a:xfrm>
            <a:off x="683568" y="908720"/>
            <a:ext cx="8003232" cy="432048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 dirty="0">
                <a:solidFill>
                  <a:srgbClr val="D6FB47"/>
                </a:solidFill>
              </a:rPr>
              <a:t>A </a:t>
            </a:r>
            <a:r>
              <a:rPr lang="es-ES" sz="2000" dirty="0" smtClean="0">
                <a:solidFill>
                  <a:srgbClr val="D6FB47"/>
                </a:solidFill>
              </a:rPr>
              <a:t>subir</a:t>
            </a:r>
            <a:endParaRPr lang="es-ES" sz="2000" dirty="0">
              <a:solidFill>
                <a:srgbClr val="D6FB47"/>
              </a:solidFill>
            </a:endParaRPr>
          </a:p>
        </p:txBody>
      </p:sp>
      <p:sp>
        <p:nvSpPr>
          <p:cNvPr id="10" name="9 CuadroTexto"/>
          <p:cNvSpPr txBox="1"/>
          <p:nvPr/>
        </p:nvSpPr>
        <p:spPr>
          <a:xfrm>
            <a:off x="525735" y="1462337"/>
            <a:ext cx="7928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5. Subir los archivos versionados al repositorio</a:t>
            </a:r>
            <a:endParaRPr lang="es-ES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656" y="2132856"/>
            <a:ext cx="7445583" cy="4104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2 Marcador de texto"/>
          <p:cNvSpPr txBox="1">
            <a:spLocks/>
          </p:cNvSpPr>
          <p:nvPr/>
        </p:nvSpPr>
        <p:spPr>
          <a:xfrm>
            <a:off x="683568" y="476672"/>
            <a:ext cx="7416824" cy="50420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b="1" smtClean="0">
                <a:solidFill>
                  <a:schemeClr val="bg1"/>
                </a:solidFill>
                <a:latin typeface="+mj-lt"/>
              </a:rPr>
              <a:t>Práctica	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19072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47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6" name="4 Marcador de contenido"/>
          <p:cNvSpPr txBox="1">
            <a:spLocks/>
          </p:cNvSpPr>
          <p:nvPr/>
        </p:nvSpPr>
        <p:spPr>
          <a:xfrm>
            <a:off x="683568" y="1556792"/>
            <a:ext cx="8003232" cy="417646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4 Marcador de contenido"/>
          <p:cNvSpPr txBox="1">
            <a:spLocks/>
          </p:cNvSpPr>
          <p:nvPr/>
        </p:nvSpPr>
        <p:spPr>
          <a:xfrm>
            <a:off x="683568" y="908720"/>
            <a:ext cx="8003232" cy="432048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 dirty="0" smtClean="0">
                <a:solidFill>
                  <a:srgbClr val="D6FB47"/>
                </a:solidFill>
              </a:rPr>
              <a:t>Nombre de versión</a:t>
            </a:r>
          </a:p>
        </p:txBody>
      </p:sp>
      <p:sp>
        <p:nvSpPr>
          <p:cNvPr id="10" name="9 CuadroTexto"/>
          <p:cNvSpPr txBox="1"/>
          <p:nvPr/>
        </p:nvSpPr>
        <p:spPr>
          <a:xfrm>
            <a:off x="525735" y="1462337"/>
            <a:ext cx="7928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6. </a:t>
            </a:r>
            <a:r>
              <a:rPr lang="es-ES" dirty="0" err="1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Taggear</a:t>
            </a:r>
            <a:r>
              <a:rPr lang="es-ES" dirty="0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 el </a:t>
            </a:r>
            <a:r>
              <a:rPr lang="es-ES" dirty="0" err="1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commit</a:t>
            </a:r>
            <a:r>
              <a:rPr lang="es-ES" dirty="0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 anterior</a:t>
            </a:r>
            <a:endParaRPr lang="es-ES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599" y="4869160"/>
            <a:ext cx="7812360" cy="1397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2060848"/>
            <a:ext cx="4923676" cy="27142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2 Marcador de texto"/>
          <p:cNvSpPr txBox="1">
            <a:spLocks/>
          </p:cNvSpPr>
          <p:nvPr/>
        </p:nvSpPr>
        <p:spPr>
          <a:xfrm>
            <a:off x="683568" y="476672"/>
            <a:ext cx="7416824" cy="50420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b="1" smtClean="0">
                <a:solidFill>
                  <a:schemeClr val="bg1"/>
                </a:solidFill>
                <a:latin typeface="+mj-lt"/>
              </a:rPr>
              <a:t>Práctica	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27808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48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6" name="4 Marcador de contenido"/>
          <p:cNvSpPr txBox="1">
            <a:spLocks/>
          </p:cNvSpPr>
          <p:nvPr/>
        </p:nvSpPr>
        <p:spPr>
          <a:xfrm>
            <a:off x="683568" y="1556792"/>
            <a:ext cx="8003232" cy="417646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4 Marcador de contenido"/>
          <p:cNvSpPr txBox="1">
            <a:spLocks/>
          </p:cNvSpPr>
          <p:nvPr/>
        </p:nvSpPr>
        <p:spPr>
          <a:xfrm>
            <a:off x="683568" y="908720"/>
            <a:ext cx="8003232" cy="432048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 dirty="0" err="1">
                <a:solidFill>
                  <a:srgbClr val="D6FB47"/>
                </a:solidFill>
              </a:rPr>
              <a:t>Branching</a:t>
            </a:r>
            <a:r>
              <a:rPr lang="es-ES" sz="2000" dirty="0" smtClean="0">
                <a:solidFill>
                  <a:srgbClr val="D6FB47"/>
                </a:solidFill>
              </a:rPr>
              <a:t>…</a:t>
            </a:r>
            <a:endParaRPr lang="es-ES" sz="2000" dirty="0">
              <a:solidFill>
                <a:srgbClr val="D6FB47"/>
              </a:solidFill>
            </a:endParaRPr>
          </a:p>
        </p:txBody>
      </p:sp>
      <p:sp>
        <p:nvSpPr>
          <p:cNvPr id="10" name="9 CuadroTexto"/>
          <p:cNvSpPr txBox="1"/>
          <p:nvPr/>
        </p:nvSpPr>
        <p:spPr>
          <a:xfrm>
            <a:off x="525735" y="1462337"/>
            <a:ext cx="7928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7</a:t>
            </a:r>
            <a:r>
              <a:rPr lang="es-ES" dirty="0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. Crear una rama que contenga un pequeño cambio en el HTML</a:t>
            </a:r>
            <a:endParaRPr lang="es-ES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6 Rectángulo"/>
          <p:cNvSpPr/>
          <p:nvPr/>
        </p:nvSpPr>
        <p:spPr>
          <a:xfrm>
            <a:off x="934348" y="1916832"/>
            <a:ext cx="7344816" cy="286232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s-ES" dirty="0">
                <a:solidFill>
                  <a:srgbClr val="0000FF"/>
                </a:solidFill>
                <a:highlight>
                  <a:srgbClr val="FFFFFF"/>
                </a:highlight>
              </a:rPr>
              <a:t>&lt;</a:t>
            </a:r>
            <a:r>
              <a:rPr lang="es-ES" dirty="0" err="1">
                <a:solidFill>
                  <a:srgbClr val="0000FF"/>
                </a:solidFill>
                <a:highlight>
                  <a:srgbClr val="FFFFFF"/>
                </a:highlight>
              </a:rPr>
              <a:t>html</a:t>
            </a:r>
            <a:r>
              <a:rPr lang="es-ES" dirty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endParaRPr lang="es-ES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s-ES" dirty="0">
                <a:solidFill>
                  <a:srgbClr val="0000FF"/>
                </a:solidFill>
                <a:highlight>
                  <a:srgbClr val="FFFFFF"/>
                </a:highlight>
              </a:rPr>
              <a:t>&lt;head&gt;</a:t>
            </a:r>
            <a:endParaRPr lang="es-ES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s-ES" b="1" dirty="0">
                <a:solidFill>
                  <a:srgbClr val="000000"/>
                </a:solidFill>
                <a:highlight>
                  <a:srgbClr val="FFFFFF"/>
                </a:highlight>
              </a:rPr>
              <a:t>	</a:t>
            </a:r>
            <a:r>
              <a:rPr lang="es-ES" dirty="0">
                <a:solidFill>
                  <a:srgbClr val="0000FF"/>
                </a:solidFill>
                <a:highlight>
                  <a:srgbClr val="FFFFFF"/>
                </a:highlight>
              </a:rPr>
              <a:t>&lt;</a:t>
            </a:r>
            <a:r>
              <a:rPr lang="es-ES" dirty="0" err="1">
                <a:solidFill>
                  <a:srgbClr val="0000FF"/>
                </a:solidFill>
                <a:highlight>
                  <a:srgbClr val="FFFFFF"/>
                </a:highlight>
              </a:rPr>
              <a:t>title</a:t>
            </a:r>
            <a:r>
              <a:rPr lang="es-ES" dirty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r>
              <a:rPr lang="es-ES" b="1" dirty="0" err="1">
                <a:solidFill>
                  <a:srgbClr val="000000"/>
                </a:solidFill>
                <a:highlight>
                  <a:srgbClr val="FFFFFF"/>
                </a:highlight>
              </a:rPr>
              <a:t>Everis</a:t>
            </a:r>
            <a:r>
              <a:rPr lang="es-ES" b="1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b="1" dirty="0" err="1">
                <a:solidFill>
                  <a:srgbClr val="000000"/>
                </a:solidFill>
                <a:highlight>
                  <a:srgbClr val="FFFFFF"/>
                </a:highlight>
              </a:rPr>
              <a:t>BootCamp</a:t>
            </a:r>
            <a:r>
              <a:rPr lang="es-ES" dirty="0">
                <a:solidFill>
                  <a:srgbClr val="0000FF"/>
                </a:solidFill>
                <a:highlight>
                  <a:srgbClr val="FFFFFF"/>
                </a:highlight>
              </a:rPr>
              <a:t>&lt;/</a:t>
            </a:r>
            <a:r>
              <a:rPr lang="es-ES" dirty="0" err="1">
                <a:solidFill>
                  <a:srgbClr val="0000FF"/>
                </a:solidFill>
                <a:highlight>
                  <a:srgbClr val="FFFFFF"/>
                </a:highlight>
              </a:rPr>
              <a:t>title</a:t>
            </a:r>
            <a:r>
              <a:rPr lang="es-ES" dirty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endParaRPr lang="es-ES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</a:rPr>
              <a:t>	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</a:rPr>
              <a:t>&lt;link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dirty="0" err="1">
                <a:solidFill>
                  <a:srgbClr val="FF0000"/>
                </a:solidFill>
                <a:highlight>
                  <a:srgbClr val="FFFFFF"/>
                </a:highlight>
              </a:rPr>
              <a:t>rel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=</a:t>
            </a:r>
            <a:r>
              <a:rPr lang="en-US" b="1" dirty="0">
                <a:solidFill>
                  <a:srgbClr val="8000FF"/>
                </a:solidFill>
                <a:highlight>
                  <a:srgbClr val="FFFFFF"/>
                </a:highlight>
              </a:rPr>
              <a:t>"</a:t>
            </a:r>
            <a:r>
              <a:rPr lang="en-US" b="1" dirty="0" err="1">
                <a:solidFill>
                  <a:srgbClr val="8000FF"/>
                </a:solidFill>
                <a:highlight>
                  <a:srgbClr val="FFFFFF"/>
                </a:highlight>
              </a:rPr>
              <a:t>stylesheet</a:t>
            </a:r>
            <a:r>
              <a:rPr lang="en-US" b="1" dirty="0">
                <a:solidFill>
                  <a:srgbClr val="8000FF"/>
                </a:solidFill>
                <a:highlight>
                  <a:srgbClr val="FFFFFF"/>
                </a:highlight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dirty="0">
                <a:solidFill>
                  <a:srgbClr val="FF0000"/>
                </a:solidFill>
                <a:highlight>
                  <a:srgbClr val="FFFFFF"/>
                </a:highlight>
              </a:rPr>
              <a:t>type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=</a:t>
            </a:r>
            <a:r>
              <a:rPr lang="en-US" b="1" dirty="0">
                <a:solidFill>
                  <a:srgbClr val="8000FF"/>
                </a:solidFill>
                <a:highlight>
                  <a:srgbClr val="FFFFFF"/>
                </a:highlight>
              </a:rPr>
              <a:t>"text/</a:t>
            </a:r>
            <a:r>
              <a:rPr lang="en-US" b="1" dirty="0" err="1">
                <a:solidFill>
                  <a:srgbClr val="8000FF"/>
                </a:solidFill>
                <a:highlight>
                  <a:srgbClr val="FFFFFF"/>
                </a:highlight>
              </a:rPr>
              <a:t>css</a:t>
            </a:r>
            <a:r>
              <a:rPr lang="en-US" b="1" dirty="0">
                <a:solidFill>
                  <a:srgbClr val="8000FF"/>
                </a:solidFill>
                <a:highlight>
                  <a:srgbClr val="FFFFFF"/>
                </a:highlight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dirty="0" err="1">
                <a:solidFill>
                  <a:srgbClr val="FF0000"/>
                </a:solidFill>
                <a:highlight>
                  <a:srgbClr val="FFFFFF"/>
                </a:highlight>
              </a:rPr>
              <a:t>href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=</a:t>
            </a:r>
            <a:r>
              <a:rPr lang="en-US" b="1" dirty="0">
                <a:solidFill>
                  <a:srgbClr val="8000FF"/>
                </a:solidFill>
                <a:highlight>
                  <a:srgbClr val="FFFFFF"/>
                </a:highlight>
              </a:rPr>
              <a:t>"style.css"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endParaRPr lang="en-US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s-ES" dirty="0">
                <a:solidFill>
                  <a:srgbClr val="0000FF"/>
                </a:solidFill>
                <a:highlight>
                  <a:srgbClr val="FFFFFF"/>
                </a:highlight>
              </a:rPr>
              <a:t>&lt;/head&gt;</a:t>
            </a:r>
            <a:endParaRPr lang="es-ES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s-ES" dirty="0">
                <a:solidFill>
                  <a:srgbClr val="0000FF"/>
                </a:solidFill>
                <a:highlight>
                  <a:srgbClr val="FFFFFF"/>
                </a:highlight>
              </a:rPr>
              <a:t>&lt;</a:t>
            </a:r>
            <a:r>
              <a:rPr lang="es-ES" dirty="0" err="1">
                <a:solidFill>
                  <a:srgbClr val="0000FF"/>
                </a:solidFill>
                <a:highlight>
                  <a:srgbClr val="FFFFFF"/>
                </a:highlight>
              </a:rPr>
              <a:t>body</a:t>
            </a:r>
            <a:r>
              <a:rPr lang="es-ES" dirty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endParaRPr lang="es-ES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s-ES" b="1" dirty="0">
                <a:solidFill>
                  <a:srgbClr val="000000"/>
                </a:solidFill>
                <a:highlight>
                  <a:srgbClr val="FFFFFF"/>
                </a:highlight>
              </a:rPr>
              <a:t>	</a:t>
            </a:r>
            <a:r>
              <a:rPr lang="es-ES" dirty="0">
                <a:solidFill>
                  <a:srgbClr val="0000FF"/>
                </a:solidFill>
                <a:highlight>
                  <a:srgbClr val="FFFFFF"/>
                </a:highlight>
              </a:rPr>
              <a:t>&lt;h1&gt;</a:t>
            </a:r>
            <a:r>
              <a:rPr lang="es-ES" b="1" dirty="0">
                <a:solidFill>
                  <a:srgbClr val="000000"/>
                </a:solidFill>
                <a:highlight>
                  <a:srgbClr val="FFFFFF"/>
                </a:highlight>
              </a:rPr>
              <a:t>Hola mundo</a:t>
            </a:r>
            <a:r>
              <a:rPr lang="es-ES" dirty="0">
                <a:solidFill>
                  <a:srgbClr val="0000FF"/>
                </a:solidFill>
                <a:highlight>
                  <a:srgbClr val="FFFFFF"/>
                </a:highlight>
              </a:rPr>
              <a:t>&lt;/h1&gt;</a:t>
            </a:r>
            <a:endParaRPr lang="es-ES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s-ES" b="1" dirty="0">
                <a:solidFill>
                  <a:srgbClr val="000000"/>
                </a:solidFill>
                <a:highlight>
                  <a:srgbClr val="FFFFFF"/>
                </a:highlight>
              </a:rPr>
              <a:t>	</a:t>
            </a:r>
            <a:r>
              <a:rPr lang="es-ES" dirty="0">
                <a:solidFill>
                  <a:srgbClr val="0000FF"/>
                </a:solidFill>
                <a:highlight>
                  <a:srgbClr val="FFFFFF"/>
                </a:highlight>
              </a:rPr>
              <a:t>&lt;p&gt;</a:t>
            </a:r>
            <a:r>
              <a:rPr lang="es-ES" b="1" dirty="0">
                <a:solidFill>
                  <a:srgbClr val="000000"/>
                </a:solidFill>
                <a:highlight>
                  <a:srgbClr val="FFFFFF"/>
                </a:highlight>
              </a:rPr>
              <a:t>Esto es un </a:t>
            </a:r>
            <a:r>
              <a:rPr lang="es-ES" b="1" dirty="0" smtClean="0">
                <a:solidFill>
                  <a:srgbClr val="000000"/>
                </a:solidFill>
                <a:highlight>
                  <a:srgbClr val="FFFFFF"/>
                </a:highlight>
              </a:rPr>
              <a:t>párrafo </a:t>
            </a:r>
            <a:r>
              <a:rPr lang="es-ES" b="1" dirty="0">
                <a:solidFill>
                  <a:srgbClr val="000000"/>
                </a:solidFill>
                <a:highlight>
                  <a:srgbClr val="FFFFFF"/>
                </a:highlight>
              </a:rPr>
              <a:t>para mi brillante funcionalidad nueva</a:t>
            </a:r>
            <a:r>
              <a:rPr lang="es-ES" dirty="0">
                <a:solidFill>
                  <a:srgbClr val="0000FF"/>
                </a:solidFill>
                <a:highlight>
                  <a:srgbClr val="FFFFFF"/>
                </a:highlight>
              </a:rPr>
              <a:t>&lt;/p&gt;</a:t>
            </a:r>
            <a:endParaRPr lang="es-ES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s-ES" dirty="0">
                <a:solidFill>
                  <a:srgbClr val="0000FF"/>
                </a:solidFill>
                <a:highlight>
                  <a:srgbClr val="FFFFFF"/>
                </a:highlight>
              </a:rPr>
              <a:t>&lt;/</a:t>
            </a:r>
            <a:r>
              <a:rPr lang="es-ES" dirty="0" err="1">
                <a:solidFill>
                  <a:srgbClr val="0000FF"/>
                </a:solidFill>
                <a:highlight>
                  <a:srgbClr val="FFFFFF"/>
                </a:highlight>
              </a:rPr>
              <a:t>body</a:t>
            </a:r>
            <a:r>
              <a:rPr lang="es-ES" dirty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endParaRPr lang="es-ES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s-ES" dirty="0">
                <a:solidFill>
                  <a:srgbClr val="0000FF"/>
                </a:solidFill>
                <a:highlight>
                  <a:srgbClr val="FFFFFF"/>
                </a:highlight>
              </a:rPr>
              <a:t>&lt;/</a:t>
            </a:r>
            <a:r>
              <a:rPr lang="es-ES" dirty="0" err="1">
                <a:solidFill>
                  <a:srgbClr val="0000FF"/>
                </a:solidFill>
                <a:highlight>
                  <a:srgbClr val="FFFFFF"/>
                </a:highlight>
              </a:rPr>
              <a:t>html</a:t>
            </a:r>
            <a:r>
              <a:rPr lang="es-ES" dirty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endParaRPr lang="es-ES" dirty="0"/>
          </a:p>
        </p:txBody>
      </p:sp>
      <p:sp>
        <p:nvSpPr>
          <p:cNvPr id="8" name="7 Rectángulo"/>
          <p:cNvSpPr/>
          <p:nvPr/>
        </p:nvSpPr>
        <p:spPr>
          <a:xfrm>
            <a:off x="2399184" y="4856093"/>
            <a:ext cx="4572000" cy="1754326"/>
          </a:xfrm>
          <a:prstGeom prst="rect">
            <a:avLst/>
          </a:prstGeom>
          <a:solidFill>
            <a:schemeClr val="bg1"/>
          </a:solidFill>
        </p:spPr>
        <p:txBody>
          <a:bodyPr>
            <a:spAutoFit/>
          </a:bodyPr>
          <a:lstStyle/>
          <a:p>
            <a:r>
              <a:rPr lang="es-ES" dirty="0">
                <a:solidFill>
                  <a:srgbClr val="0000FF"/>
                </a:solidFill>
                <a:highlight>
                  <a:srgbClr val="FFFFFF"/>
                </a:highlight>
                <a:latin typeface="Batang"/>
              </a:rPr>
              <a:t>h1 </a:t>
            </a:r>
            <a:r>
              <a:rPr lang="es-ES" b="1" dirty="0">
                <a:solidFill>
                  <a:srgbClr val="000000"/>
                </a:solidFill>
                <a:highlight>
                  <a:srgbClr val="FFFFFF"/>
                </a:highlight>
                <a:latin typeface="Batang"/>
              </a:rPr>
              <a:t>{</a:t>
            </a:r>
            <a:endParaRPr lang="es-ES" b="1" dirty="0">
              <a:solidFill>
                <a:srgbClr val="8080C0"/>
              </a:solidFill>
              <a:highlight>
                <a:srgbClr val="FFFFFF"/>
              </a:highlight>
              <a:latin typeface="Batang"/>
            </a:endParaRPr>
          </a:p>
          <a:p>
            <a:r>
              <a:rPr lang="es-ES" b="1" dirty="0">
                <a:solidFill>
                  <a:srgbClr val="8080C0"/>
                </a:solidFill>
                <a:highlight>
                  <a:srgbClr val="FFFFFF"/>
                </a:highlight>
                <a:latin typeface="Batang"/>
              </a:rPr>
              <a:t>	color</a:t>
            </a:r>
            <a:r>
              <a:rPr lang="es-ES" b="1" dirty="0">
                <a:solidFill>
                  <a:srgbClr val="000000"/>
                </a:solidFill>
                <a:highlight>
                  <a:srgbClr val="FFFFFF"/>
                </a:highlight>
                <a:latin typeface="Batang"/>
              </a:rPr>
              <a:t>: red;</a:t>
            </a:r>
            <a:endParaRPr lang="es-ES" b="1" dirty="0">
              <a:solidFill>
                <a:srgbClr val="8080C0"/>
              </a:solidFill>
              <a:highlight>
                <a:srgbClr val="FFFFFF"/>
              </a:highlight>
              <a:latin typeface="Batang"/>
            </a:endParaRPr>
          </a:p>
          <a:p>
            <a:r>
              <a:rPr lang="es-ES" b="1" dirty="0">
                <a:solidFill>
                  <a:srgbClr val="000000"/>
                </a:solidFill>
                <a:highlight>
                  <a:srgbClr val="FFFFFF"/>
                </a:highlight>
                <a:latin typeface="Batang"/>
              </a:rPr>
              <a:t>}</a:t>
            </a:r>
            <a:endParaRPr lang="es-ES" dirty="0">
              <a:solidFill>
                <a:srgbClr val="000000"/>
              </a:solidFill>
              <a:highlight>
                <a:srgbClr val="FFFFFF"/>
              </a:highlight>
              <a:latin typeface="Batang"/>
            </a:endParaRPr>
          </a:p>
          <a:p>
            <a:r>
              <a:rPr lang="es-ES" dirty="0" smtClean="0">
                <a:solidFill>
                  <a:srgbClr val="0000FF"/>
                </a:solidFill>
                <a:highlight>
                  <a:srgbClr val="FFFFFF"/>
                </a:highlight>
                <a:latin typeface="Batang"/>
              </a:rPr>
              <a:t>p </a:t>
            </a:r>
            <a:r>
              <a:rPr lang="es-ES" b="1" dirty="0">
                <a:solidFill>
                  <a:srgbClr val="000000"/>
                </a:solidFill>
                <a:highlight>
                  <a:srgbClr val="FFFFFF"/>
                </a:highlight>
                <a:latin typeface="Batang"/>
              </a:rPr>
              <a:t>{</a:t>
            </a:r>
            <a:endParaRPr lang="es-ES" b="1" dirty="0">
              <a:solidFill>
                <a:srgbClr val="8080C0"/>
              </a:solidFill>
              <a:highlight>
                <a:srgbClr val="FFFFFF"/>
              </a:highlight>
              <a:latin typeface="Batang"/>
            </a:endParaRPr>
          </a:p>
          <a:p>
            <a:r>
              <a:rPr lang="es-ES" b="1" dirty="0">
                <a:solidFill>
                  <a:srgbClr val="8080C0"/>
                </a:solidFill>
                <a:highlight>
                  <a:srgbClr val="FFFFFF"/>
                </a:highlight>
                <a:latin typeface="Batang"/>
              </a:rPr>
              <a:t>	color</a:t>
            </a:r>
            <a:r>
              <a:rPr lang="es-ES" b="1" dirty="0">
                <a:solidFill>
                  <a:srgbClr val="000000"/>
                </a:solidFill>
                <a:highlight>
                  <a:srgbClr val="FFFFFF"/>
                </a:highlight>
                <a:latin typeface="Batang"/>
              </a:rPr>
              <a:t>: </a:t>
            </a:r>
            <a:r>
              <a:rPr lang="es-ES" b="1" dirty="0" err="1">
                <a:solidFill>
                  <a:srgbClr val="000000"/>
                </a:solidFill>
                <a:highlight>
                  <a:srgbClr val="FFFFFF"/>
                </a:highlight>
                <a:latin typeface="Batang"/>
              </a:rPr>
              <a:t>green</a:t>
            </a:r>
            <a:r>
              <a:rPr lang="es-ES" b="1" dirty="0">
                <a:solidFill>
                  <a:srgbClr val="000000"/>
                </a:solidFill>
                <a:highlight>
                  <a:srgbClr val="FFFFFF"/>
                </a:highlight>
                <a:latin typeface="Batang"/>
              </a:rPr>
              <a:t>;</a:t>
            </a:r>
            <a:endParaRPr lang="es-ES" b="1" dirty="0">
              <a:solidFill>
                <a:srgbClr val="8080C0"/>
              </a:solidFill>
              <a:highlight>
                <a:srgbClr val="FFFFFF"/>
              </a:highlight>
              <a:latin typeface="Batang"/>
            </a:endParaRPr>
          </a:p>
          <a:p>
            <a:r>
              <a:rPr lang="es-ES" b="1" dirty="0">
                <a:solidFill>
                  <a:srgbClr val="000000"/>
                </a:solidFill>
                <a:highlight>
                  <a:srgbClr val="FFFFFF"/>
                </a:highlight>
                <a:latin typeface="Batang"/>
              </a:rPr>
              <a:t>}</a:t>
            </a:r>
            <a:endParaRPr lang="es-ES" dirty="0"/>
          </a:p>
        </p:txBody>
      </p:sp>
      <p:sp>
        <p:nvSpPr>
          <p:cNvPr id="11" name="2 Marcador de texto"/>
          <p:cNvSpPr txBox="1">
            <a:spLocks/>
          </p:cNvSpPr>
          <p:nvPr/>
        </p:nvSpPr>
        <p:spPr>
          <a:xfrm>
            <a:off x="683568" y="476672"/>
            <a:ext cx="7416824" cy="50420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b="1" smtClean="0">
                <a:solidFill>
                  <a:schemeClr val="bg1"/>
                </a:solidFill>
                <a:latin typeface="+mj-lt"/>
              </a:rPr>
              <a:t>Práctica	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19645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49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6" name="4 Marcador de contenido"/>
          <p:cNvSpPr txBox="1">
            <a:spLocks/>
          </p:cNvSpPr>
          <p:nvPr/>
        </p:nvSpPr>
        <p:spPr>
          <a:xfrm>
            <a:off x="683568" y="1556792"/>
            <a:ext cx="8003232" cy="417646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4 Marcador de contenido"/>
          <p:cNvSpPr txBox="1">
            <a:spLocks/>
          </p:cNvSpPr>
          <p:nvPr/>
        </p:nvSpPr>
        <p:spPr>
          <a:xfrm>
            <a:off x="683568" y="908720"/>
            <a:ext cx="8003232" cy="432048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 dirty="0" err="1">
                <a:solidFill>
                  <a:srgbClr val="D6FB47"/>
                </a:solidFill>
              </a:rPr>
              <a:t>Branching</a:t>
            </a:r>
            <a:r>
              <a:rPr lang="es-ES" sz="2000" dirty="0" smtClean="0">
                <a:solidFill>
                  <a:srgbClr val="D6FB47"/>
                </a:solidFill>
              </a:rPr>
              <a:t>…</a:t>
            </a:r>
            <a:endParaRPr lang="es-ES" sz="2000" dirty="0">
              <a:solidFill>
                <a:srgbClr val="D6FB47"/>
              </a:solidFill>
            </a:endParaRPr>
          </a:p>
        </p:txBody>
      </p:sp>
      <p:sp>
        <p:nvSpPr>
          <p:cNvPr id="10" name="9 CuadroTexto"/>
          <p:cNvSpPr txBox="1"/>
          <p:nvPr/>
        </p:nvSpPr>
        <p:spPr>
          <a:xfrm>
            <a:off x="525735" y="1462337"/>
            <a:ext cx="7928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7</a:t>
            </a:r>
            <a:r>
              <a:rPr lang="es-ES" dirty="0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. Crear una rama que contenga un pequeño cambio en el HTML</a:t>
            </a:r>
            <a:endParaRPr lang="es-ES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1" name="10 Rectángulo"/>
          <p:cNvSpPr/>
          <p:nvPr/>
        </p:nvSpPr>
        <p:spPr>
          <a:xfrm>
            <a:off x="2286000" y="2204864"/>
            <a:ext cx="4572000" cy="923330"/>
          </a:xfrm>
          <a:prstGeom prst="rect">
            <a:avLst/>
          </a:prstGeom>
          <a:solidFill>
            <a:schemeClr val="bg1"/>
          </a:solidFill>
        </p:spPr>
        <p:txBody>
          <a:bodyPr>
            <a:spAutoFit/>
          </a:bodyPr>
          <a:lstStyle/>
          <a:p>
            <a:r>
              <a:rPr lang="es-ES" dirty="0" smtClean="0">
                <a:highlight>
                  <a:srgbClr val="FFFFFF"/>
                </a:highlight>
              </a:rPr>
              <a:t>Fichero de log:</a:t>
            </a:r>
          </a:p>
          <a:p>
            <a:r>
              <a:rPr lang="es-ES" dirty="0" smtClean="0">
                <a:highlight>
                  <a:srgbClr val="FFFFFF"/>
                </a:highlight>
              </a:rPr>
              <a:t>+ Añadidos nuevos ficheros</a:t>
            </a:r>
          </a:p>
          <a:p>
            <a:r>
              <a:rPr lang="es-ES" dirty="0" smtClean="0">
                <a:highlight>
                  <a:srgbClr val="FFFFFF"/>
                </a:highlight>
              </a:rPr>
              <a:t>+ Añadida nueva </a:t>
            </a:r>
            <a:r>
              <a:rPr lang="es-ES" dirty="0" err="1" smtClean="0">
                <a:highlight>
                  <a:srgbClr val="FFFFFF"/>
                </a:highlight>
              </a:rPr>
              <a:t>superfuncionalidad</a:t>
            </a:r>
            <a:endParaRPr lang="es-ES" dirty="0">
              <a:highlight>
                <a:srgbClr val="FFFFFF"/>
              </a:highlight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8311" y="3364390"/>
            <a:ext cx="5667375" cy="312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2 Marcador de texto"/>
          <p:cNvSpPr txBox="1">
            <a:spLocks/>
          </p:cNvSpPr>
          <p:nvPr/>
        </p:nvSpPr>
        <p:spPr>
          <a:xfrm>
            <a:off x="683568" y="476672"/>
            <a:ext cx="7416824" cy="50420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b="1" smtClean="0">
                <a:solidFill>
                  <a:schemeClr val="bg1"/>
                </a:solidFill>
                <a:latin typeface="+mj-lt"/>
              </a:rPr>
              <a:t>Práctica	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20226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7416824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b="1" dirty="0">
                <a:solidFill>
                  <a:schemeClr val="bg1"/>
                </a:solidFill>
              </a:rPr>
              <a:t>¿Qué es un Sistema de Control de Versiones?</a:t>
            </a: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5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6" name="4 Marcador de contenido"/>
          <p:cNvSpPr txBox="1">
            <a:spLocks/>
          </p:cNvSpPr>
          <p:nvPr/>
        </p:nvSpPr>
        <p:spPr>
          <a:xfrm>
            <a:off x="683568" y="1556792"/>
            <a:ext cx="8003232" cy="417646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2" name="1 Imag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8881" y="1314680"/>
            <a:ext cx="1611970" cy="1960155"/>
          </a:xfrm>
          <a:prstGeom prst="rect">
            <a:avLst/>
          </a:prstGeom>
        </p:spPr>
      </p:pic>
      <p:pic>
        <p:nvPicPr>
          <p:cNvPr id="7" name="6 Image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32" y="1370986"/>
            <a:ext cx="1259356" cy="1259356"/>
          </a:xfrm>
          <a:prstGeom prst="rect">
            <a:avLst/>
          </a:prstGeom>
        </p:spPr>
      </p:pic>
      <p:pic>
        <p:nvPicPr>
          <p:cNvPr id="8" name="7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4201" y="3600469"/>
            <a:ext cx="1761467" cy="1054128"/>
          </a:xfrm>
          <a:prstGeom prst="rect">
            <a:avLst/>
          </a:prstGeom>
        </p:spPr>
      </p:pic>
      <p:pic>
        <p:nvPicPr>
          <p:cNvPr id="10" name="9 Imagen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556792"/>
            <a:ext cx="1368382" cy="963817"/>
          </a:xfrm>
          <a:prstGeom prst="rect">
            <a:avLst/>
          </a:prstGeom>
        </p:spPr>
      </p:pic>
      <p:pic>
        <p:nvPicPr>
          <p:cNvPr id="12" name="11 Imagen"/>
          <p:cNvPicPr>
            <a:picLocks noChangeAspect="1"/>
          </p:cNvPicPr>
          <p:nvPr/>
        </p:nvPicPr>
        <p:blipFill rotWithShape="1">
          <a:blip r:embed="rId7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560" t="34081" r="77952" b="13006"/>
          <a:stretch/>
        </p:blipFill>
        <p:spPr>
          <a:xfrm>
            <a:off x="1590393" y="3478813"/>
            <a:ext cx="1151808" cy="1402201"/>
          </a:xfrm>
          <a:prstGeom prst="rect">
            <a:avLst/>
          </a:prstGeom>
        </p:spPr>
      </p:pic>
      <p:pic>
        <p:nvPicPr>
          <p:cNvPr id="13" name="12 Imagen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8466" y="3478813"/>
            <a:ext cx="1560830" cy="1297440"/>
          </a:xfrm>
          <a:prstGeom prst="rect">
            <a:avLst/>
          </a:prstGeom>
        </p:spPr>
      </p:pic>
      <p:pic>
        <p:nvPicPr>
          <p:cNvPr id="14" name="13 Imagen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" r="57956"/>
          <a:stretch/>
        </p:blipFill>
        <p:spPr>
          <a:xfrm>
            <a:off x="2771800" y="1390628"/>
            <a:ext cx="1304802" cy="1296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09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50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6" name="4 Marcador de contenido"/>
          <p:cNvSpPr txBox="1">
            <a:spLocks/>
          </p:cNvSpPr>
          <p:nvPr/>
        </p:nvSpPr>
        <p:spPr>
          <a:xfrm>
            <a:off x="683568" y="1556792"/>
            <a:ext cx="8003232" cy="417646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4 Marcador de contenido"/>
          <p:cNvSpPr txBox="1">
            <a:spLocks/>
          </p:cNvSpPr>
          <p:nvPr/>
        </p:nvSpPr>
        <p:spPr>
          <a:xfrm>
            <a:off x="683568" y="908720"/>
            <a:ext cx="8003232" cy="432048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 dirty="0" err="1" smtClean="0">
                <a:solidFill>
                  <a:srgbClr val="D6FB47"/>
                </a:solidFill>
              </a:rPr>
              <a:t>Branching</a:t>
            </a:r>
            <a:r>
              <a:rPr lang="es-ES" sz="2000" dirty="0" smtClean="0">
                <a:solidFill>
                  <a:srgbClr val="D6FB47"/>
                </a:solidFill>
              </a:rPr>
              <a:t>…</a:t>
            </a:r>
            <a:endParaRPr lang="es-ES" sz="2000" dirty="0">
              <a:solidFill>
                <a:srgbClr val="D6FB47"/>
              </a:solidFill>
            </a:endParaRPr>
          </a:p>
        </p:txBody>
      </p:sp>
      <p:sp>
        <p:nvSpPr>
          <p:cNvPr id="10" name="9 CuadroTexto"/>
          <p:cNvSpPr txBox="1"/>
          <p:nvPr/>
        </p:nvSpPr>
        <p:spPr>
          <a:xfrm>
            <a:off x="525735" y="1462337"/>
            <a:ext cx="7928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7</a:t>
            </a:r>
            <a:r>
              <a:rPr lang="es-ES" dirty="0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. Crear una rama que contenga un pequeño cambio en el HTML</a:t>
            </a:r>
            <a:endParaRPr lang="es-ES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881" y="2205465"/>
            <a:ext cx="7504606" cy="41369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2 Marcador de texto"/>
          <p:cNvSpPr txBox="1">
            <a:spLocks/>
          </p:cNvSpPr>
          <p:nvPr/>
        </p:nvSpPr>
        <p:spPr>
          <a:xfrm>
            <a:off x="683568" y="476672"/>
            <a:ext cx="7416824" cy="50420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b="1" smtClean="0">
                <a:solidFill>
                  <a:schemeClr val="bg1"/>
                </a:solidFill>
                <a:latin typeface="+mj-lt"/>
              </a:rPr>
              <a:t>Práctica	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03570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51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6" name="4 Marcador de contenido"/>
          <p:cNvSpPr txBox="1">
            <a:spLocks/>
          </p:cNvSpPr>
          <p:nvPr/>
        </p:nvSpPr>
        <p:spPr>
          <a:xfrm>
            <a:off x="683568" y="1556792"/>
            <a:ext cx="8003232" cy="417646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4 Marcador de contenido"/>
          <p:cNvSpPr txBox="1">
            <a:spLocks/>
          </p:cNvSpPr>
          <p:nvPr/>
        </p:nvSpPr>
        <p:spPr>
          <a:xfrm>
            <a:off x="683568" y="908720"/>
            <a:ext cx="8003232" cy="432048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 dirty="0" err="1">
                <a:solidFill>
                  <a:srgbClr val="D6FB47"/>
                </a:solidFill>
              </a:rPr>
              <a:t>Branching</a:t>
            </a:r>
            <a:r>
              <a:rPr lang="es-ES" sz="2000" dirty="0" smtClean="0">
                <a:solidFill>
                  <a:srgbClr val="D6FB47"/>
                </a:solidFill>
              </a:rPr>
              <a:t>…</a:t>
            </a:r>
            <a:endParaRPr lang="es-ES" sz="2000" dirty="0">
              <a:solidFill>
                <a:srgbClr val="D6FB47"/>
              </a:solidFill>
            </a:endParaRPr>
          </a:p>
        </p:txBody>
      </p:sp>
      <p:sp>
        <p:nvSpPr>
          <p:cNvPr id="10" name="9 CuadroTexto"/>
          <p:cNvSpPr txBox="1"/>
          <p:nvPr/>
        </p:nvSpPr>
        <p:spPr>
          <a:xfrm>
            <a:off x="525735" y="1462337"/>
            <a:ext cx="7928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7</a:t>
            </a:r>
            <a:r>
              <a:rPr lang="es-ES" dirty="0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. Crear una rama que contenga un pequeño cambio en el HTML</a:t>
            </a:r>
            <a:endParaRPr lang="es-ES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557" y="2047693"/>
            <a:ext cx="7851254" cy="4328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2 Marcador de texto"/>
          <p:cNvSpPr txBox="1">
            <a:spLocks/>
          </p:cNvSpPr>
          <p:nvPr/>
        </p:nvSpPr>
        <p:spPr>
          <a:xfrm>
            <a:off x="683568" y="476672"/>
            <a:ext cx="7416824" cy="50420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b="1" smtClean="0">
                <a:solidFill>
                  <a:schemeClr val="bg1"/>
                </a:solidFill>
                <a:latin typeface="+mj-lt"/>
              </a:rPr>
              <a:t>Práctica	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25361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52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6" name="4 Marcador de contenido"/>
          <p:cNvSpPr txBox="1">
            <a:spLocks/>
          </p:cNvSpPr>
          <p:nvPr/>
        </p:nvSpPr>
        <p:spPr>
          <a:xfrm>
            <a:off x="683568" y="1556792"/>
            <a:ext cx="8003232" cy="417646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4 Marcador de contenido"/>
          <p:cNvSpPr txBox="1">
            <a:spLocks/>
          </p:cNvSpPr>
          <p:nvPr/>
        </p:nvSpPr>
        <p:spPr>
          <a:xfrm>
            <a:off x="683568" y="908720"/>
            <a:ext cx="8003232" cy="432048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 dirty="0" smtClean="0">
                <a:solidFill>
                  <a:srgbClr val="D6FB47"/>
                </a:solidFill>
              </a:rPr>
              <a:t>Haciendo </a:t>
            </a:r>
            <a:r>
              <a:rPr lang="es-ES" sz="2000" dirty="0" err="1" smtClean="0">
                <a:solidFill>
                  <a:srgbClr val="D6FB47"/>
                </a:solidFill>
              </a:rPr>
              <a:t>merge</a:t>
            </a:r>
            <a:r>
              <a:rPr lang="es-ES" sz="2000" dirty="0" smtClean="0">
                <a:solidFill>
                  <a:srgbClr val="D6FB47"/>
                </a:solidFill>
              </a:rPr>
              <a:t>…</a:t>
            </a:r>
          </a:p>
        </p:txBody>
      </p:sp>
      <p:sp>
        <p:nvSpPr>
          <p:cNvPr id="10" name="9 CuadroTexto"/>
          <p:cNvSpPr txBox="1"/>
          <p:nvPr/>
        </p:nvSpPr>
        <p:spPr>
          <a:xfrm>
            <a:off x="525735" y="1462337"/>
            <a:ext cx="7928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8. Unir funcionalidad al master</a:t>
            </a:r>
            <a:endParaRPr lang="es-ES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278" y="2132856"/>
            <a:ext cx="8507809" cy="38522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2 Marcador de texto"/>
          <p:cNvSpPr txBox="1">
            <a:spLocks/>
          </p:cNvSpPr>
          <p:nvPr/>
        </p:nvSpPr>
        <p:spPr>
          <a:xfrm>
            <a:off x="683568" y="476672"/>
            <a:ext cx="7416824" cy="50420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b="1" smtClean="0">
                <a:solidFill>
                  <a:schemeClr val="bg1"/>
                </a:solidFill>
                <a:latin typeface="+mj-lt"/>
              </a:rPr>
              <a:t>Práctica	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76406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53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6" name="4 Marcador de contenido"/>
          <p:cNvSpPr txBox="1">
            <a:spLocks/>
          </p:cNvSpPr>
          <p:nvPr/>
        </p:nvSpPr>
        <p:spPr>
          <a:xfrm>
            <a:off x="683568" y="1556792"/>
            <a:ext cx="8003232" cy="417646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4 Marcador de contenido"/>
          <p:cNvSpPr txBox="1">
            <a:spLocks/>
          </p:cNvSpPr>
          <p:nvPr/>
        </p:nvSpPr>
        <p:spPr>
          <a:xfrm>
            <a:off x="683568" y="908720"/>
            <a:ext cx="8003232" cy="432048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 dirty="0">
                <a:solidFill>
                  <a:srgbClr val="D6FB47"/>
                </a:solidFill>
              </a:rPr>
              <a:t>Haciendo </a:t>
            </a:r>
            <a:r>
              <a:rPr lang="es-ES" sz="2000" dirty="0" err="1">
                <a:solidFill>
                  <a:srgbClr val="D6FB47"/>
                </a:solidFill>
              </a:rPr>
              <a:t>merge</a:t>
            </a:r>
            <a:r>
              <a:rPr lang="es-ES" sz="2000" dirty="0" smtClean="0">
                <a:solidFill>
                  <a:srgbClr val="D6FB47"/>
                </a:solidFill>
              </a:rPr>
              <a:t>…</a:t>
            </a:r>
            <a:endParaRPr lang="es-ES" sz="2000" dirty="0">
              <a:solidFill>
                <a:srgbClr val="D6FB47"/>
              </a:solidFill>
            </a:endParaRPr>
          </a:p>
        </p:txBody>
      </p:sp>
      <p:sp>
        <p:nvSpPr>
          <p:cNvPr id="10" name="9 CuadroTexto"/>
          <p:cNvSpPr txBox="1"/>
          <p:nvPr/>
        </p:nvSpPr>
        <p:spPr>
          <a:xfrm>
            <a:off x="525735" y="1462337"/>
            <a:ext cx="7928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8. Unir funcionalidad al master</a:t>
            </a:r>
            <a:endParaRPr lang="es-ES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800" y="1963862"/>
            <a:ext cx="7792638" cy="4295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2 Marcador de texto"/>
          <p:cNvSpPr txBox="1">
            <a:spLocks/>
          </p:cNvSpPr>
          <p:nvPr/>
        </p:nvSpPr>
        <p:spPr>
          <a:xfrm>
            <a:off x="683568" y="476672"/>
            <a:ext cx="7416824" cy="50420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b="1" smtClean="0">
                <a:solidFill>
                  <a:schemeClr val="bg1"/>
                </a:solidFill>
                <a:latin typeface="+mj-lt"/>
              </a:rPr>
              <a:t>Práctica	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22569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54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6" name="4 Marcador de contenido"/>
          <p:cNvSpPr txBox="1">
            <a:spLocks/>
          </p:cNvSpPr>
          <p:nvPr/>
        </p:nvSpPr>
        <p:spPr>
          <a:xfrm>
            <a:off x="683568" y="1556792"/>
            <a:ext cx="8003232" cy="417646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4 Marcador de contenido"/>
          <p:cNvSpPr txBox="1">
            <a:spLocks/>
          </p:cNvSpPr>
          <p:nvPr/>
        </p:nvSpPr>
        <p:spPr>
          <a:xfrm>
            <a:off x="683568" y="908720"/>
            <a:ext cx="8003232" cy="432048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 dirty="0">
                <a:solidFill>
                  <a:srgbClr val="D6FB47"/>
                </a:solidFill>
              </a:rPr>
              <a:t>Haciendo </a:t>
            </a:r>
            <a:r>
              <a:rPr lang="es-ES" sz="2000" dirty="0" err="1">
                <a:solidFill>
                  <a:srgbClr val="D6FB47"/>
                </a:solidFill>
              </a:rPr>
              <a:t>merge</a:t>
            </a:r>
            <a:r>
              <a:rPr lang="es-ES" sz="2000" dirty="0" smtClean="0">
                <a:solidFill>
                  <a:srgbClr val="D6FB47"/>
                </a:solidFill>
              </a:rPr>
              <a:t>…</a:t>
            </a:r>
            <a:endParaRPr lang="es-ES" sz="2000" dirty="0">
              <a:solidFill>
                <a:srgbClr val="D6FB47"/>
              </a:solidFill>
            </a:endParaRPr>
          </a:p>
        </p:txBody>
      </p:sp>
      <p:sp>
        <p:nvSpPr>
          <p:cNvPr id="10" name="9 CuadroTexto"/>
          <p:cNvSpPr txBox="1"/>
          <p:nvPr/>
        </p:nvSpPr>
        <p:spPr>
          <a:xfrm>
            <a:off x="525735" y="1462337"/>
            <a:ext cx="7928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8. Unir funcionalidad al master</a:t>
            </a:r>
            <a:endParaRPr lang="es-ES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151" y="2034465"/>
            <a:ext cx="8388424" cy="35535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2 Marcador de texto"/>
          <p:cNvSpPr txBox="1">
            <a:spLocks/>
          </p:cNvSpPr>
          <p:nvPr/>
        </p:nvSpPr>
        <p:spPr>
          <a:xfrm>
            <a:off x="683568" y="476672"/>
            <a:ext cx="7416824" cy="50420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b="1" smtClean="0">
                <a:solidFill>
                  <a:schemeClr val="bg1"/>
                </a:solidFill>
                <a:latin typeface="+mj-lt"/>
              </a:rPr>
              <a:t>Práctica	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01404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55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6" name="4 Marcador de contenido"/>
          <p:cNvSpPr txBox="1">
            <a:spLocks/>
          </p:cNvSpPr>
          <p:nvPr/>
        </p:nvSpPr>
        <p:spPr>
          <a:xfrm>
            <a:off x="683568" y="1556792"/>
            <a:ext cx="8003232" cy="417646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4 Marcador de contenido"/>
          <p:cNvSpPr txBox="1">
            <a:spLocks/>
          </p:cNvSpPr>
          <p:nvPr/>
        </p:nvSpPr>
        <p:spPr>
          <a:xfrm>
            <a:off x="683568" y="908720"/>
            <a:ext cx="8003232" cy="432048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 dirty="0" smtClean="0">
                <a:solidFill>
                  <a:srgbClr val="D6FB47"/>
                </a:solidFill>
              </a:rPr>
              <a:t>Borrando ficheros</a:t>
            </a:r>
          </a:p>
        </p:txBody>
      </p:sp>
      <p:sp>
        <p:nvSpPr>
          <p:cNvPr id="10" name="9 CuadroTexto"/>
          <p:cNvSpPr txBox="1"/>
          <p:nvPr/>
        </p:nvSpPr>
        <p:spPr>
          <a:xfrm>
            <a:off x="525735" y="1462337"/>
            <a:ext cx="7928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9</a:t>
            </a:r>
            <a:r>
              <a:rPr lang="es-ES" dirty="0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. Borrar fichero de log</a:t>
            </a:r>
            <a:endParaRPr lang="es-ES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592" y="1953238"/>
            <a:ext cx="8016551" cy="4419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2 Marcador de texto"/>
          <p:cNvSpPr txBox="1">
            <a:spLocks/>
          </p:cNvSpPr>
          <p:nvPr/>
        </p:nvSpPr>
        <p:spPr>
          <a:xfrm>
            <a:off x="683568" y="476672"/>
            <a:ext cx="7416824" cy="50420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b="1" smtClean="0">
                <a:solidFill>
                  <a:schemeClr val="bg1"/>
                </a:solidFill>
                <a:latin typeface="+mj-lt"/>
              </a:rPr>
              <a:t>Práctica	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32222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56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6" name="4 Marcador de contenido"/>
          <p:cNvSpPr txBox="1">
            <a:spLocks/>
          </p:cNvSpPr>
          <p:nvPr/>
        </p:nvSpPr>
        <p:spPr>
          <a:xfrm>
            <a:off x="683568" y="1556792"/>
            <a:ext cx="8003232" cy="417646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4 Marcador de contenido"/>
          <p:cNvSpPr txBox="1">
            <a:spLocks/>
          </p:cNvSpPr>
          <p:nvPr/>
        </p:nvSpPr>
        <p:spPr>
          <a:xfrm>
            <a:off x="683568" y="908720"/>
            <a:ext cx="8003232" cy="432048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 dirty="0">
                <a:solidFill>
                  <a:srgbClr val="D6FB47"/>
                </a:solidFill>
              </a:rPr>
              <a:t>Borrando </a:t>
            </a:r>
            <a:r>
              <a:rPr lang="es-ES" sz="2000" dirty="0" smtClean="0">
                <a:solidFill>
                  <a:srgbClr val="D6FB47"/>
                </a:solidFill>
              </a:rPr>
              <a:t>ficheros</a:t>
            </a:r>
            <a:endParaRPr lang="es-ES" sz="2000" dirty="0">
              <a:solidFill>
                <a:srgbClr val="D6FB47"/>
              </a:solidFill>
            </a:endParaRPr>
          </a:p>
        </p:txBody>
      </p:sp>
      <p:sp>
        <p:nvSpPr>
          <p:cNvPr id="10" name="9 CuadroTexto"/>
          <p:cNvSpPr txBox="1"/>
          <p:nvPr/>
        </p:nvSpPr>
        <p:spPr>
          <a:xfrm>
            <a:off x="525735" y="1462337"/>
            <a:ext cx="7928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9</a:t>
            </a:r>
            <a:r>
              <a:rPr lang="es-ES" dirty="0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. Borrar fichero de log</a:t>
            </a:r>
            <a:endParaRPr lang="es-ES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371" y="3045345"/>
            <a:ext cx="3209925" cy="2295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2873896"/>
            <a:ext cx="2886075" cy="2638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2 Marcador de texto"/>
          <p:cNvSpPr txBox="1">
            <a:spLocks/>
          </p:cNvSpPr>
          <p:nvPr/>
        </p:nvSpPr>
        <p:spPr>
          <a:xfrm>
            <a:off x="683568" y="476672"/>
            <a:ext cx="7416824" cy="50420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b="1" smtClean="0">
                <a:solidFill>
                  <a:schemeClr val="bg1"/>
                </a:solidFill>
                <a:latin typeface="+mj-lt"/>
              </a:rPr>
              <a:t>Práctica	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60375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57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6" name="4 Marcador de contenido"/>
          <p:cNvSpPr txBox="1">
            <a:spLocks/>
          </p:cNvSpPr>
          <p:nvPr/>
        </p:nvSpPr>
        <p:spPr>
          <a:xfrm>
            <a:off x="683568" y="1556792"/>
            <a:ext cx="8003232" cy="417646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4 Marcador de contenido"/>
          <p:cNvSpPr txBox="1">
            <a:spLocks/>
          </p:cNvSpPr>
          <p:nvPr/>
        </p:nvSpPr>
        <p:spPr>
          <a:xfrm>
            <a:off x="683568" y="908720"/>
            <a:ext cx="8003232" cy="432048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 dirty="0">
                <a:solidFill>
                  <a:srgbClr val="D6FB47"/>
                </a:solidFill>
              </a:rPr>
              <a:t>.</a:t>
            </a:r>
            <a:r>
              <a:rPr lang="es-ES" sz="2000" dirty="0" err="1" smtClean="0">
                <a:solidFill>
                  <a:srgbClr val="D6FB47"/>
                </a:solidFill>
              </a:rPr>
              <a:t>gitignore</a:t>
            </a:r>
            <a:endParaRPr lang="es-ES" sz="2000" dirty="0">
              <a:solidFill>
                <a:srgbClr val="D6FB47"/>
              </a:solidFill>
            </a:endParaRPr>
          </a:p>
        </p:txBody>
      </p:sp>
      <p:sp>
        <p:nvSpPr>
          <p:cNvPr id="10" name="9 CuadroTexto"/>
          <p:cNvSpPr txBox="1"/>
          <p:nvPr/>
        </p:nvSpPr>
        <p:spPr>
          <a:xfrm>
            <a:off x="525735" y="1462337"/>
            <a:ext cx="79287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10. Reincorporar fichero de log, y añadirlo a ignore en el master para que no se suba, pero esté en la rama master en local</a:t>
            </a:r>
            <a:endParaRPr lang="es-ES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772" y="2203123"/>
            <a:ext cx="7416823" cy="40886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2 Marcador de texto"/>
          <p:cNvSpPr txBox="1">
            <a:spLocks/>
          </p:cNvSpPr>
          <p:nvPr/>
        </p:nvSpPr>
        <p:spPr>
          <a:xfrm>
            <a:off x="683568" y="476672"/>
            <a:ext cx="7416824" cy="50420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b="1" smtClean="0">
                <a:solidFill>
                  <a:schemeClr val="bg1"/>
                </a:solidFill>
                <a:latin typeface="+mj-lt"/>
              </a:rPr>
              <a:t>Práctica	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79577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58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6" name="4 Marcador de contenido"/>
          <p:cNvSpPr txBox="1">
            <a:spLocks/>
          </p:cNvSpPr>
          <p:nvPr/>
        </p:nvSpPr>
        <p:spPr>
          <a:xfrm>
            <a:off x="683568" y="1556792"/>
            <a:ext cx="8003232" cy="417646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4 Marcador de contenido"/>
          <p:cNvSpPr txBox="1">
            <a:spLocks/>
          </p:cNvSpPr>
          <p:nvPr/>
        </p:nvSpPr>
        <p:spPr>
          <a:xfrm>
            <a:off x="683568" y="908720"/>
            <a:ext cx="8003232" cy="432048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 dirty="0">
                <a:solidFill>
                  <a:srgbClr val="D6FB47"/>
                </a:solidFill>
              </a:rPr>
              <a:t>.</a:t>
            </a:r>
            <a:r>
              <a:rPr lang="es-ES" sz="2000" dirty="0" err="1" smtClean="0">
                <a:solidFill>
                  <a:srgbClr val="D6FB47"/>
                </a:solidFill>
              </a:rPr>
              <a:t>gitignore</a:t>
            </a:r>
            <a:endParaRPr lang="es-ES" sz="2000" dirty="0">
              <a:solidFill>
                <a:srgbClr val="D6FB47"/>
              </a:solidFill>
            </a:endParaRPr>
          </a:p>
        </p:txBody>
      </p:sp>
      <p:sp>
        <p:nvSpPr>
          <p:cNvPr id="10" name="9 CuadroTexto"/>
          <p:cNvSpPr txBox="1"/>
          <p:nvPr/>
        </p:nvSpPr>
        <p:spPr>
          <a:xfrm>
            <a:off x="525735" y="1462337"/>
            <a:ext cx="79287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10. Reincorporar fichero de log, y añadirlo a ignore en el master para que no se suba, pero esté en la rama master en local</a:t>
            </a:r>
            <a:endParaRPr lang="es-ES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578" y="2230237"/>
            <a:ext cx="7479082" cy="41229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2 Marcador de texto"/>
          <p:cNvSpPr txBox="1">
            <a:spLocks/>
          </p:cNvSpPr>
          <p:nvPr/>
        </p:nvSpPr>
        <p:spPr>
          <a:xfrm>
            <a:off x="683568" y="476672"/>
            <a:ext cx="7416824" cy="50420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b="1" smtClean="0">
                <a:solidFill>
                  <a:schemeClr val="bg1"/>
                </a:solidFill>
                <a:latin typeface="+mj-lt"/>
              </a:rPr>
              <a:t>Práctica	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33413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59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6" name="4 Marcador de contenido"/>
          <p:cNvSpPr txBox="1">
            <a:spLocks/>
          </p:cNvSpPr>
          <p:nvPr/>
        </p:nvSpPr>
        <p:spPr>
          <a:xfrm>
            <a:off x="683568" y="1556792"/>
            <a:ext cx="8003232" cy="417646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4 Marcador de contenido"/>
          <p:cNvSpPr txBox="1">
            <a:spLocks/>
          </p:cNvSpPr>
          <p:nvPr/>
        </p:nvSpPr>
        <p:spPr>
          <a:xfrm>
            <a:off x="683568" y="908720"/>
            <a:ext cx="8003232" cy="432048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 dirty="0">
                <a:solidFill>
                  <a:srgbClr val="D6FB47"/>
                </a:solidFill>
              </a:rPr>
              <a:t>.</a:t>
            </a:r>
            <a:r>
              <a:rPr lang="es-ES" sz="2000" dirty="0" err="1" smtClean="0">
                <a:solidFill>
                  <a:srgbClr val="D6FB47"/>
                </a:solidFill>
              </a:rPr>
              <a:t>gitignore</a:t>
            </a:r>
            <a:endParaRPr lang="es-ES" sz="2000" dirty="0">
              <a:solidFill>
                <a:srgbClr val="D6FB47"/>
              </a:solidFill>
            </a:endParaRPr>
          </a:p>
        </p:txBody>
      </p:sp>
      <p:sp>
        <p:nvSpPr>
          <p:cNvPr id="10" name="9 CuadroTexto"/>
          <p:cNvSpPr txBox="1"/>
          <p:nvPr/>
        </p:nvSpPr>
        <p:spPr>
          <a:xfrm>
            <a:off x="525735" y="1462337"/>
            <a:ext cx="79287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10. Reincorporar fichero de log, y añadirlo a ignore en el master para que no se suba, pero esté en la rama master en local</a:t>
            </a:r>
            <a:endParaRPr lang="es-ES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882" y="2136552"/>
            <a:ext cx="7712473" cy="42515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2 Marcador de texto"/>
          <p:cNvSpPr txBox="1">
            <a:spLocks/>
          </p:cNvSpPr>
          <p:nvPr/>
        </p:nvSpPr>
        <p:spPr>
          <a:xfrm>
            <a:off x="683568" y="476672"/>
            <a:ext cx="7416824" cy="50420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b="1" smtClean="0">
                <a:solidFill>
                  <a:schemeClr val="bg1"/>
                </a:solidFill>
                <a:latin typeface="+mj-lt"/>
              </a:rPr>
              <a:t>Práctica	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054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7416824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b="1" dirty="0">
                <a:solidFill>
                  <a:schemeClr val="bg1"/>
                </a:solidFill>
              </a:rPr>
              <a:t>¿Qué es un Sistema de Control de Versiones?</a:t>
            </a: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6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6" name="4 Marcador de contenido"/>
          <p:cNvSpPr txBox="1">
            <a:spLocks/>
          </p:cNvSpPr>
          <p:nvPr/>
        </p:nvSpPr>
        <p:spPr>
          <a:xfrm>
            <a:off x="683568" y="1556792"/>
            <a:ext cx="8003232" cy="417646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2" name="1 Imag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8881" y="1314680"/>
            <a:ext cx="1611970" cy="1960155"/>
          </a:xfrm>
          <a:prstGeom prst="rect">
            <a:avLst/>
          </a:prstGeom>
        </p:spPr>
      </p:pic>
      <p:pic>
        <p:nvPicPr>
          <p:cNvPr id="7" name="6 Image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32" y="1370986"/>
            <a:ext cx="1259356" cy="1259356"/>
          </a:xfrm>
          <a:prstGeom prst="rect">
            <a:avLst/>
          </a:prstGeom>
        </p:spPr>
      </p:pic>
      <p:pic>
        <p:nvPicPr>
          <p:cNvPr id="8" name="7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4201" y="3600469"/>
            <a:ext cx="1761467" cy="1054128"/>
          </a:xfrm>
          <a:prstGeom prst="rect">
            <a:avLst/>
          </a:prstGeom>
        </p:spPr>
      </p:pic>
      <p:pic>
        <p:nvPicPr>
          <p:cNvPr id="10" name="9 Imagen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556792"/>
            <a:ext cx="1368382" cy="963817"/>
          </a:xfrm>
          <a:prstGeom prst="rect">
            <a:avLst/>
          </a:prstGeom>
        </p:spPr>
      </p:pic>
      <p:pic>
        <p:nvPicPr>
          <p:cNvPr id="12" name="11 Imagen"/>
          <p:cNvPicPr>
            <a:picLocks noChangeAspect="1"/>
          </p:cNvPicPr>
          <p:nvPr/>
        </p:nvPicPr>
        <p:blipFill rotWithShape="1">
          <a:blip r:embed="rId7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560" t="34081" r="77952" b="13006"/>
          <a:stretch/>
        </p:blipFill>
        <p:spPr>
          <a:xfrm>
            <a:off x="1590393" y="3478813"/>
            <a:ext cx="1151808" cy="1402201"/>
          </a:xfrm>
          <a:prstGeom prst="rect">
            <a:avLst/>
          </a:prstGeom>
        </p:spPr>
      </p:pic>
      <p:pic>
        <p:nvPicPr>
          <p:cNvPr id="13" name="12 Imagen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8466" y="3478813"/>
            <a:ext cx="1560830" cy="1297440"/>
          </a:xfrm>
          <a:prstGeom prst="rect">
            <a:avLst/>
          </a:prstGeom>
        </p:spPr>
      </p:pic>
      <p:pic>
        <p:nvPicPr>
          <p:cNvPr id="14" name="13 Imagen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" r="57956"/>
          <a:stretch/>
        </p:blipFill>
        <p:spPr>
          <a:xfrm>
            <a:off x="2771800" y="1390628"/>
            <a:ext cx="1304802" cy="1296144"/>
          </a:xfrm>
          <a:prstGeom prst="rect">
            <a:avLst/>
          </a:prstGeom>
        </p:spPr>
      </p:pic>
      <p:sp>
        <p:nvSpPr>
          <p:cNvPr id="4" name="3 Rectángulo"/>
          <p:cNvSpPr/>
          <p:nvPr/>
        </p:nvSpPr>
        <p:spPr>
          <a:xfrm>
            <a:off x="2627784" y="1314680"/>
            <a:ext cx="1584176" cy="1466248"/>
          </a:xfrm>
          <a:prstGeom prst="rect">
            <a:avLst/>
          </a:prstGeom>
          <a:noFill/>
          <a:ln>
            <a:solidFill>
              <a:srgbClr val="D6FB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rgbClr val="D6FB47"/>
              </a:solidFill>
            </a:endParaRPr>
          </a:p>
        </p:txBody>
      </p:sp>
      <p:sp>
        <p:nvSpPr>
          <p:cNvPr id="15" name="14 Rectángulo"/>
          <p:cNvSpPr/>
          <p:nvPr/>
        </p:nvSpPr>
        <p:spPr>
          <a:xfrm>
            <a:off x="5811666" y="3390685"/>
            <a:ext cx="1584176" cy="1466248"/>
          </a:xfrm>
          <a:prstGeom prst="rect">
            <a:avLst/>
          </a:prstGeom>
          <a:noFill/>
          <a:ln>
            <a:solidFill>
              <a:srgbClr val="D6FB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rgbClr val="D6FB4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1566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60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6" name="4 Marcador de contenido"/>
          <p:cNvSpPr txBox="1">
            <a:spLocks/>
          </p:cNvSpPr>
          <p:nvPr/>
        </p:nvSpPr>
        <p:spPr>
          <a:xfrm>
            <a:off x="683568" y="1556792"/>
            <a:ext cx="8003232" cy="417646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4 Marcador de contenido"/>
          <p:cNvSpPr txBox="1">
            <a:spLocks/>
          </p:cNvSpPr>
          <p:nvPr/>
        </p:nvSpPr>
        <p:spPr>
          <a:xfrm>
            <a:off x="683568" y="908720"/>
            <a:ext cx="8003232" cy="432048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 dirty="0">
                <a:solidFill>
                  <a:srgbClr val="D6FB47"/>
                </a:solidFill>
              </a:rPr>
              <a:t>.</a:t>
            </a:r>
            <a:r>
              <a:rPr lang="es-ES" sz="2000" dirty="0" err="1" smtClean="0">
                <a:solidFill>
                  <a:srgbClr val="D6FB47"/>
                </a:solidFill>
              </a:rPr>
              <a:t>gitignore</a:t>
            </a:r>
            <a:endParaRPr lang="es-ES" sz="2000" dirty="0">
              <a:solidFill>
                <a:srgbClr val="D6FB47"/>
              </a:solidFill>
            </a:endParaRPr>
          </a:p>
        </p:txBody>
      </p:sp>
      <p:sp>
        <p:nvSpPr>
          <p:cNvPr id="10" name="9 CuadroTexto"/>
          <p:cNvSpPr txBox="1"/>
          <p:nvPr/>
        </p:nvSpPr>
        <p:spPr>
          <a:xfrm>
            <a:off x="525735" y="1462337"/>
            <a:ext cx="79287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10. Reincorporar fichero de log, y añadirlo a ignore en el master para que no se suba, pero esté en la rama master en local</a:t>
            </a:r>
            <a:endParaRPr lang="es-ES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2420888"/>
            <a:ext cx="5832648" cy="37779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2 Marcador de texto"/>
          <p:cNvSpPr txBox="1">
            <a:spLocks/>
          </p:cNvSpPr>
          <p:nvPr/>
        </p:nvSpPr>
        <p:spPr>
          <a:xfrm>
            <a:off x="683568" y="476672"/>
            <a:ext cx="7416824" cy="50420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b="1" smtClean="0">
                <a:solidFill>
                  <a:schemeClr val="bg1"/>
                </a:solidFill>
                <a:latin typeface="+mj-lt"/>
              </a:rPr>
              <a:t>Práctica	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53788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61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6" name="4 Marcador de contenido"/>
          <p:cNvSpPr txBox="1">
            <a:spLocks/>
          </p:cNvSpPr>
          <p:nvPr/>
        </p:nvSpPr>
        <p:spPr>
          <a:xfrm>
            <a:off x="683568" y="1556792"/>
            <a:ext cx="8003232" cy="417646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4 Marcador de contenido"/>
          <p:cNvSpPr txBox="1">
            <a:spLocks/>
          </p:cNvSpPr>
          <p:nvPr/>
        </p:nvSpPr>
        <p:spPr>
          <a:xfrm>
            <a:off x="683568" y="908720"/>
            <a:ext cx="8003232" cy="432048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 dirty="0" smtClean="0">
                <a:solidFill>
                  <a:srgbClr val="D6FB47"/>
                </a:solidFill>
              </a:rPr>
              <a:t>Software</a:t>
            </a:r>
            <a:endParaRPr lang="es-ES" sz="2000" dirty="0">
              <a:solidFill>
                <a:srgbClr val="D6FB47"/>
              </a:solidFill>
            </a:endParaRPr>
          </a:p>
        </p:txBody>
      </p:sp>
      <p:pic>
        <p:nvPicPr>
          <p:cNvPr id="2" name="1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3532" y="4495683"/>
            <a:ext cx="3174603" cy="1980953"/>
          </a:xfrm>
          <a:prstGeom prst="rect">
            <a:avLst/>
          </a:prstGeom>
        </p:spPr>
      </p:pic>
      <p:pic>
        <p:nvPicPr>
          <p:cNvPr id="4" name="3 Image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1565827"/>
            <a:ext cx="2438400" cy="2438400"/>
          </a:xfrm>
          <a:prstGeom prst="rect">
            <a:avLst/>
          </a:prstGeom>
        </p:spPr>
      </p:pic>
      <p:pic>
        <p:nvPicPr>
          <p:cNvPr id="7" name="6 Imagen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4901" y="4286232"/>
            <a:ext cx="923925" cy="1790700"/>
          </a:xfrm>
          <a:prstGeom prst="rect">
            <a:avLst/>
          </a:prstGeom>
        </p:spPr>
      </p:pic>
      <p:pic>
        <p:nvPicPr>
          <p:cNvPr id="8" name="7 Imagen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4" y="1556793"/>
            <a:ext cx="2725541" cy="2592288"/>
          </a:xfrm>
          <a:prstGeom prst="rect">
            <a:avLst/>
          </a:prstGeom>
        </p:spPr>
      </p:pic>
      <p:sp>
        <p:nvSpPr>
          <p:cNvPr id="10" name="2 Marcador de texto"/>
          <p:cNvSpPr txBox="1">
            <a:spLocks/>
          </p:cNvSpPr>
          <p:nvPr/>
        </p:nvSpPr>
        <p:spPr>
          <a:xfrm>
            <a:off x="683568" y="476672"/>
            <a:ext cx="7416824" cy="50420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b="1" smtClean="0">
                <a:solidFill>
                  <a:schemeClr val="bg1"/>
                </a:solidFill>
                <a:latin typeface="+mj-lt"/>
              </a:rPr>
              <a:t>Práctica	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65038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62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6" name="4 Marcador de contenido"/>
          <p:cNvSpPr txBox="1">
            <a:spLocks/>
          </p:cNvSpPr>
          <p:nvPr/>
        </p:nvSpPr>
        <p:spPr>
          <a:xfrm>
            <a:off x="921916" y="2492896"/>
            <a:ext cx="8003232" cy="417646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4 Marcador de contenido"/>
          <p:cNvSpPr txBox="1">
            <a:spLocks/>
          </p:cNvSpPr>
          <p:nvPr/>
        </p:nvSpPr>
        <p:spPr>
          <a:xfrm>
            <a:off x="683568" y="908720"/>
            <a:ext cx="8003232" cy="432048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 dirty="0" smtClean="0">
                <a:solidFill>
                  <a:srgbClr val="D6FB47"/>
                </a:solidFill>
              </a:rPr>
              <a:t>Software</a:t>
            </a:r>
          </a:p>
        </p:txBody>
      </p:sp>
      <p:pic>
        <p:nvPicPr>
          <p:cNvPr id="11" name="10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405123"/>
            <a:ext cx="6158856" cy="3061865"/>
          </a:xfrm>
          <a:prstGeom prst="rect">
            <a:avLst/>
          </a:prstGeom>
        </p:spPr>
      </p:pic>
      <p:pic>
        <p:nvPicPr>
          <p:cNvPr id="12" name="11 Imagen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9013" y="3068960"/>
            <a:ext cx="5597357" cy="2118999"/>
          </a:xfrm>
          <a:prstGeom prst="rect">
            <a:avLst/>
          </a:prstGeom>
        </p:spPr>
      </p:pic>
      <p:pic>
        <p:nvPicPr>
          <p:cNvPr id="10" name="9 Imagen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3035" y="3872690"/>
            <a:ext cx="5086545" cy="2483660"/>
          </a:xfrm>
          <a:prstGeom prst="rect">
            <a:avLst/>
          </a:prstGeom>
        </p:spPr>
      </p:pic>
      <p:sp>
        <p:nvSpPr>
          <p:cNvPr id="13" name="2 Marcador de texto"/>
          <p:cNvSpPr txBox="1">
            <a:spLocks/>
          </p:cNvSpPr>
          <p:nvPr/>
        </p:nvSpPr>
        <p:spPr>
          <a:xfrm>
            <a:off x="683568" y="476672"/>
            <a:ext cx="7416824" cy="50420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b="1" smtClean="0">
                <a:solidFill>
                  <a:schemeClr val="bg1"/>
                </a:solidFill>
                <a:latin typeface="+mj-lt"/>
              </a:rPr>
              <a:t>Práctica	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49632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63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6" name="4 Marcador de contenido"/>
          <p:cNvSpPr txBox="1">
            <a:spLocks/>
          </p:cNvSpPr>
          <p:nvPr/>
        </p:nvSpPr>
        <p:spPr>
          <a:xfrm>
            <a:off x="921916" y="2492896"/>
            <a:ext cx="8003232" cy="417646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4 Marcador de contenido"/>
          <p:cNvSpPr txBox="1">
            <a:spLocks/>
          </p:cNvSpPr>
          <p:nvPr/>
        </p:nvSpPr>
        <p:spPr>
          <a:xfrm>
            <a:off x="683568" y="908720"/>
            <a:ext cx="8003232" cy="432048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 dirty="0" smtClean="0">
                <a:solidFill>
                  <a:srgbClr val="D6FB47"/>
                </a:solidFill>
              </a:rPr>
              <a:t>Buenas prácticas</a:t>
            </a:r>
          </a:p>
        </p:txBody>
      </p:sp>
      <p:sp>
        <p:nvSpPr>
          <p:cNvPr id="2" name="CuadroTexto 1"/>
          <p:cNvSpPr txBox="1"/>
          <p:nvPr/>
        </p:nvSpPr>
        <p:spPr>
          <a:xfrm>
            <a:off x="755576" y="1847048"/>
            <a:ext cx="727280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smtClean="0">
                <a:solidFill>
                  <a:schemeClr val="bg1"/>
                </a:solidFill>
              </a:rPr>
              <a:t>Siempre que </a:t>
            </a:r>
            <a:r>
              <a:rPr lang="es-ES" u="sng" dirty="0" smtClean="0">
                <a:solidFill>
                  <a:schemeClr val="bg1"/>
                </a:solidFill>
              </a:rPr>
              <a:t>llegues a tu puesto de trabajo</a:t>
            </a:r>
            <a:r>
              <a:rPr lang="es-ES" dirty="0" smtClean="0">
                <a:solidFill>
                  <a:schemeClr val="bg1"/>
                </a:solidFill>
              </a:rPr>
              <a:t>, haz </a:t>
            </a:r>
            <a:r>
              <a:rPr lang="es-ES" dirty="0" smtClean="0">
                <a:solidFill>
                  <a:srgbClr val="D6FB47"/>
                </a:solidFill>
              </a:rPr>
              <a:t>un </a:t>
            </a:r>
            <a:r>
              <a:rPr lang="es-ES" dirty="0" err="1" smtClean="0">
                <a:solidFill>
                  <a:srgbClr val="D6FB47"/>
                </a:solidFill>
              </a:rPr>
              <a:t>pull</a:t>
            </a:r>
            <a:r>
              <a:rPr lang="es-ES" dirty="0" smtClean="0">
                <a:solidFill>
                  <a:schemeClr val="bg1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smtClean="0">
                <a:solidFill>
                  <a:schemeClr val="bg1"/>
                </a:solidFill>
              </a:rPr>
              <a:t>Si vas a hacer un </a:t>
            </a:r>
            <a:r>
              <a:rPr lang="es-ES" u="sng" dirty="0" err="1" smtClean="0">
                <a:solidFill>
                  <a:schemeClr val="bg1"/>
                </a:solidFill>
              </a:rPr>
              <a:t>push</a:t>
            </a:r>
            <a:r>
              <a:rPr lang="es-ES" dirty="0" smtClean="0">
                <a:solidFill>
                  <a:schemeClr val="bg1"/>
                </a:solidFill>
              </a:rPr>
              <a:t>, haz primero </a:t>
            </a:r>
            <a:r>
              <a:rPr lang="es-ES" dirty="0" smtClean="0">
                <a:solidFill>
                  <a:srgbClr val="D6FB47"/>
                </a:solidFill>
              </a:rPr>
              <a:t>un </a:t>
            </a:r>
            <a:r>
              <a:rPr lang="es-ES" dirty="0" err="1" smtClean="0">
                <a:solidFill>
                  <a:srgbClr val="D6FB47"/>
                </a:solidFill>
              </a:rPr>
              <a:t>pull</a:t>
            </a:r>
            <a:r>
              <a:rPr lang="es-ES" dirty="0" smtClean="0">
                <a:solidFill>
                  <a:schemeClr val="bg1"/>
                </a:solidFill>
              </a:rPr>
              <a:t>, luego </a:t>
            </a:r>
            <a:r>
              <a:rPr lang="es-ES" dirty="0" err="1" smtClean="0">
                <a:solidFill>
                  <a:srgbClr val="D6FB47"/>
                </a:solidFill>
              </a:rPr>
              <a:t>commit</a:t>
            </a:r>
            <a:r>
              <a:rPr lang="es-ES" dirty="0" smtClean="0">
                <a:solidFill>
                  <a:srgbClr val="D6FB47"/>
                </a:solidFill>
              </a:rPr>
              <a:t> </a:t>
            </a:r>
            <a:r>
              <a:rPr lang="es-ES" dirty="0" smtClean="0">
                <a:solidFill>
                  <a:schemeClr val="bg1"/>
                </a:solidFill>
              </a:rPr>
              <a:t>y por último </a:t>
            </a:r>
            <a:r>
              <a:rPr lang="es-ES" dirty="0" err="1" smtClean="0">
                <a:solidFill>
                  <a:srgbClr val="D6FB47"/>
                </a:solidFill>
              </a:rPr>
              <a:t>push</a:t>
            </a:r>
            <a:r>
              <a:rPr lang="es-ES" dirty="0" smtClean="0">
                <a:solidFill>
                  <a:schemeClr val="bg1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smtClean="0">
                <a:solidFill>
                  <a:schemeClr val="bg1"/>
                </a:solidFill>
              </a:rPr>
              <a:t>Cada vez que tengas que </a:t>
            </a:r>
            <a:r>
              <a:rPr lang="es-E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hacer una nueva funcionalidad</a:t>
            </a:r>
            <a:r>
              <a:rPr lang="es-ES" dirty="0" smtClean="0">
                <a:solidFill>
                  <a:schemeClr val="bg1"/>
                </a:solidFill>
              </a:rPr>
              <a:t>, </a:t>
            </a:r>
            <a:r>
              <a:rPr lang="es-ES" dirty="0" smtClean="0">
                <a:solidFill>
                  <a:srgbClr val="D6FB47"/>
                </a:solidFill>
              </a:rPr>
              <a:t>haz </a:t>
            </a:r>
            <a:r>
              <a:rPr lang="es-ES" dirty="0" err="1" smtClean="0">
                <a:solidFill>
                  <a:srgbClr val="D6FB47"/>
                </a:solidFill>
              </a:rPr>
              <a:t>pull</a:t>
            </a:r>
            <a:r>
              <a:rPr lang="es-ES" dirty="0" smtClean="0">
                <a:solidFill>
                  <a:schemeClr val="bg1"/>
                </a:solidFill>
              </a:rPr>
              <a:t>, </a:t>
            </a:r>
            <a:r>
              <a:rPr lang="es-ES" dirty="0" smtClean="0">
                <a:solidFill>
                  <a:srgbClr val="D6FB47"/>
                </a:solidFill>
              </a:rPr>
              <a:t>crea una rama local</a:t>
            </a:r>
            <a:r>
              <a:rPr lang="es-ES" dirty="0" smtClean="0">
                <a:solidFill>
                  <a:schemeClr val="bg1"/>
                </a:solidFill>
              </a:rPr>
              <a:t>, y luego </a:t>
            </a:r>
            <a:r>
              <a:rPr lang="es-ES" dirty="0" smtClean="0">
                <a:solidFill>
                  <a:srgbClr val="D6FB47"/>
                </a:solidFill>
              </a:rPr>
              <a:t>decide</a:t>
            </a:r>
            <a:r>
              <a:rPr lang="es-ES" dirty="0" smtClean="0">
                <a:solidFill>
                  <a:schemeClr val="bg1"/>
                </a:solidFill>
              </a:rPr>
              <a:t> si la subes o si la unes en local y luego subes. Si vas a subir, ver </a:t>
            </a:r>
            <a:r>
              <a:rPr lang="es-ES" dirty="0" smtClean="0">
                <a:solidFill>
                  <a:srgbClr val="D6FB47"/>
                </a:solidFill>
              </a:rPr>
              <a:t>punto 2</a:t>
            </a:r>
            <a:r>
              <a:rPr lang="es-ES" dirty="0" smtClean="0">
                <a:solidFill>
                  <a:schemeClr val="bg1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u="sng" dirty="0" smtClean="0">
                <a:solidFill>
                  <a:srgbClr val="D6FB47"/>
                </a:solidFill>
              </a:rPr>
              <a:t>En la rama MASTER sólo debe estar la última versión estable</a:t>
            </a:r>
            <a:r>
              <a:rPr lang="es-ES" dirty="0" smtClean="0">
                <a:solidFill>
                  <a:schemeClr val="bg1"/>
                </a:solidFill>
              </a:rPr>
              <a:t>, si no estás seguro si la versión que vas a subir es estable, súbela como rama.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u="sng" dirty="0" smtClean="0">
                <a:solidFill>
                  <a:schemeClr val="bg1"/>
                </a:solidFill>
              </a:rPr>
              <a:t>Si tu software ya tiene una versión estable </a:t>
            </a:r>
            <a:r>
              <a:rPr lang="es-ES" dirty="0" smtClean="0">
                <a:solidFill>
                  <a:schemeClr val="bg1"/>
                </a:solidFill>
              </a:rPr>
              <a:t>y va a evolucionar, </a:t>
            </a:r>
            <a:r>
              <a:rPr lang="es-ES" dirty="0" smtClean="0">
                <a:solidFill>
                  <a:srgbClr val="D6FB47"/>
                </a:solidFill>
              </a:rPr>
              <a:t>usa </a:t>
            </a:r>
            <a:r>
              <a:rPr lang="es-ES" dirty="0" err="1" smtClean="0">
                <a:solidFill>
                  <a:srgbClr val="D6FB47"/>
                </a:solidFill>
              </a:rPr>
              <a:t>TAGs</a:t>
            </a:r>
            <a:r>
              <a:rPr lang="es-ES" dirty="0" smtClean="0">
                <a:solidFill>
                  <a:schemeClr val="bg1"/>
                </a:solidFill>
              </a:rPr>
              <a:t>.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7" name="2 Marcador de texto"/>
          <p:cNvSpPr txBox="1">
            <a:spLocks/>
          </p:cNvSpPr>
          <p:nvPr/>
        </p:nvSpPr>
        <p:spPr>
          <a:xfrm>
            <a:off x="683568" y="476672"/>
            <a:ext cx="7416824" cy="50420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b="1" smtClean="0">
                <a:solidFill>
                  <a:schemeClr val="bg1"/>
                </a:solidFill>
                <a:latin typeface="+mj-lt"/>
              </a:rPr>
              <a:t>Práctica	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34844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7416824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b="1" dirty="0" err="1" smtClean="0">
                <a:solidFill>
                  <a:schemeClr val="bg1"/>
                </a:solidFill>
                <a:latin typeface="+mj-lt"/>
              </a:rPr>
              <a:t>RoadMap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64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6" name="4 Marcador de contenido"/>
          <p:cNvSpPr txBox="1">
            <a:spLocks/>
          </p:cNvSpPr>
          <p:nvPr/>
        </p:nvSpPr>
        <p:spPr>
          <a:xfrm>
            <a:off x="683568" y="1556792"/>
            <a:ext cx="8003232" cy="417646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4488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s-ES" sz="2000" dirty="0">
                <a:solidFill>
                  <a:schemeClr val="bg1"/>
                </a:solidFill>
              </a:rPr>
              <a:t>Introducción</a:t>
            </a:r>
          </a:p>
          <a:p>
            <a:pPr marL="744538" lvl="2" indent="-342900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s-ES" sz="1600" dirty="0">
                <a:solidFill>
                  <a:schemeClr val="bg1"/>
                </a:solidFill>
              </a:rPr>
              <a:t>¿Qué es un SCV?</a:t>
            </a:r>
          </a:p>
          <a:p>
            <a:pPr marL="744538" lvl="2" indent="-342900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s-ES" sz="1600" dirty="0">
                <a:solidFill>
                  <a:schemeClr val="bg1"/>
                </a:solidFill>
              </a:rPr>
              <a:t>¿Qué es </a:t>
            </a:r>
            <a:r>
              <a:rPr lang="es-ES" sz="1600" dirty="0" err="1">
                <a:solidFill>
                  <a:schemeClr val="bg1"/>
                </a:solidFill>
              </a:rPr>
              <a:t>Git</a:t>
            </a:r>
            <a:r>
              <a:rPr lang="es-ES" sz="1600" dirty="0">
                <a:solidFill>
                  <a:schemeClr val="bg1"/>
                </a:solidFill>
              </a:rPr>
              <a:t>?</a:t>
            </a:r>
          </a:p>
          <a:p>
            <a:pPr marL="744538" lvl="2" indent="-342900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s-ES" sz="1600" dirty="0">
                <a:solidFill>
                  <a:schemeClr val="bg1"/>
                </a:solidFill>
              </a:rPr>
              <a:t>¿Qué es </a:t>
            </a:r>
            <a:r>
              <a:rPr lang="es-ES" sz="1600" dirty="0" err="1">
                <a:solidFill>
                  <a:schemeClr val="bg1"/>
                </a:solidFill>
              </a:rPr>
              <a:t>GitHub</a:t>
            </a:r>
            <a:r>
              <a:rPr lang="es-ES" sz="1600" dirty="0">
                <a:solidFill>
                  <a:schemeClr val="bg1"/>
                </a:solidFill>
              </a:rPr>
              <a:t>?</a:t>
            </a:r>
          </a:p>
          <a:p>
            <a:pPr marL="344488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s-ES" sz="2000" dirty="0">
                <a:solidFill>
                  <a:schemeClr val="bg1"/>
                </a:solidFill>
              </a:rPr>
              <a:t>Conceptos básicos</a:t>
            </a:r>
          </a:p>
          <a:p>
            <a:pPr marL="344488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s-ES" sz="2000" dirty="0">
                <a:solidFill>
                  <a:schemeClr val="bg1"/>
                </a:solidFill>
              </a:rPr>
              <a:t>Taller</a:t>
            </a: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r>
              <a:rPr lang="es-ES" sz="2000" dirty="0">
                <a:solidFill>
                  <a:srgbClr val="D6FB47"/>
                </a:solidFill>
              </a:rPr>
              <a:t>Reto</a:t>
            </a:r>
          </a:p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4130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5832475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b="1" dirty="0" smtClean="0">
                <a:solidFill>
                  <a:schemeClr val="bg1"/>
                </a:solidFill>
                <a:latin typeface="+mj-lt"/>
              </a:rPr>
              <a:t>Reto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65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0" name="4 Marcador de contenido"/>
          <p:cNvSpPr txBox="1">
            <a:spLocks/>
          </p:cNvSpPr>
          <p:nvPr/>
        </p:nvSpPr>
        <p:spPr>
          <a:xfrm>
            <a:off x="683568" y="1556792"/>
            <a:ext cx="8003232" cy="417646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endParaRPr lang="es-ES"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2" name="4 Marcador de contenido"/>
          <p:cNvSpPr txBox="1">
            <a:spLocks/>
          </p:cNvSpPr>
          <p:nvPr/>
        </p:nvSpPr>
        <p:spPr>
          <a:xfrm>
            <a:off x="1691680" y="2996952"/>
            <a:ext cx="5904656" cy="50015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400" dirty="0" smtClean="0">
                <a:solidFill>
                  <a:schemeClr val="bg1">
                    <a:lumMod val="95000"/>
                  </a:schemeClr>
                </a:solidFill>
              </a:rPr>
              <a:t>&gt;&gt; Continuamos con el reto</a:t>
            </a:r>
            <a:endParaRPr lang="es-ES" sz="2400" u="sng" dirty="0" smtClean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733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5832475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b="1" dirty="0" smtClean="0">
                <a:solidFill>
                  <a:schemeClr val="bg1"/>
                </a:solidFill>
                <a:latin typeface="+mj-lt"/>
              </a:rPr>
              <a:t>Reto (30 </a:t>
            </a:r>
            <a:r>
              <a:rPr lang="es-ES" b="1" dirty="0" err="1" smtClean="0">
                <a:solidFill>
                  <a:schemeClr val="bg1"/>
                </a:solidFill>
                <a:latin typeface="+mj-lt"/>
              </a:rPr>
              <a:t>mins</a:t>
            </a:r>
            <a:r>
              <a:rPr lang="es-ES" b="1" dirty="0">
                <a:solidFill>
                  <a:schemeClr val="bg1"/>
                </a:solidFill>
                <a:latin typeface="+mj-lt"/>
              </a:rPr>
              <a:t>)</a:t>
            </a: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66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2" name="1 CuadroTexto"/>
          <p:cNvSpPr txBox="1"/>
          <p:nvPr/>
        </p:nvSpPr>
        <p:spPr>
          <a:xfrm>
            <a:off x="467544" y="1268760"/>
            <a:ext cx="8136904" cy="3384376"/>
          </a:xfrm>
          <a:prstGeom prst="rect">
            <a:avLst/>
          </a:prstGeom>
          <a:solidFill>
            <a:srgbClr val="FFFFFF">
              <a:alpha val="10196"/>
            </a:srgbClr>
          </a:solidFill>
          <a:ln>
            <a:solidFill>
              <a:schemeClr val="bg1"/>
            </a:solidFill>
            <a:prstDash val="dash"/>
          </a:ln>
        </p:spPr>
        <p:txBody>
          <a:bodyPr wrap="square" lIns="0" rIns="180000" numCol="1" anchor="t">
            <a:noAutofit/>
          </a:bodyPr>
          <a:lstStyle>
            <a:defPPr>
              <a:defRPr lang="es-ES"/>
            </a:defPPr>
            <a:lvl1pPr marL="2066925" indent="0">
              <a:buNone/>
              <a:defRPr sz="14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marL="36000"/>
            <a:r>
              <a:rPr lang="es-ES" sz="1800" dirty="0"/>
              <a:t>El corazón del Open </a:t>
            </a:r>
            <a:r>
              <a:rPr lang="es-ES" sz="1800" dirty="0" err="1"/>
              <a:t>Source</a:t>
            </a:r>
            <a:r>
              <a:rPr lang="es-ES" sz="1800" dirty="0"/>
              <a:t> es tomar la idea de otro y contribuir para mejorarla y </a:t>
            </a:r>
            <a:r>
              <a:rPr lang="es-ES" sz="1800" dirty="0" err="1"/>
              <a:t>Git</a:t>
            </a:r>
            <a:r>
              <a:rPr lang="es-ES" sz="1800" dirty="0"/>
              <a:t>/</a:t>
            </a:r>
            <a:r>
              <a:rPr lang="es-ES" sz="1800" dirty="0" err="1"/>
              <a:t>GitHub</a:t>
            </a:r>
            <a:r>
              <a:rPr lang="es-ES" sz="1800" dirty="0"/>
              <a:t> nos ayuda y nos propone una plataforma apta para ello.</a:t>
            </a:r>
          </a:p>
          <a:p>
            <a:pPr marL="36000"/>
            <a:endParaRPr lang="es-ES" sz="1800" dirty="0"/>
          </a:p>
          <a:p>
            <a:pPr marL="36000"/>
            <a:r>
              <a:rPr lang="es-ES" sz="1800" dirty="0"/>
              <a:t>En el repositorio </a:t>
            </a:r>
            <a:r>
              <a:rPr lang="es-ES" sz="1800" dirty="0">
                <a:solidFill>
                  <a:srgbClr val="D6FB47"/>
                </a:solidFill>
              </a:rPr>
              <a:t>https://</a:t>
            </a:r>
            <a:r>
              <a:rPr lang="es-ES" sz="1800" dirty="0" smtClean="0">
                <a:solidFill>
                  <a:srgbClr val="D6FB47"/>
                </a:solidFill>
              </a:rPr>
              <a:t>github.com/bootCampCenters/tallerGitHub.git</a:t>
            </a:r>
            <a:r>
              <a:rPr lang="es-ES" sz="1800" dirty="0" smtClean="0"/>
              <a:t> dentro de la carpeta </a:t>
            </a:r>
            <a:r>
              <a:rPr lang="es-ES" sz="1800" dirty="0" err="1" smtClean="0"/>
              <a:t>src</a:t>
            </a:r>
            <a:r>
              <a:rPr lang="es-ES" sz="1800" dirty="0" smtClean="0"/>
              <a:t>/ existe un fichero llamado “HelloWorld.java” con </a:t>
            </a:r>
            <a:r>
              <a:rPr lang="es-ES" sz="1800" dirty="0"/>
              <a:t>errores de compilación (simples). La idea es realizar un </a:t>
            </a:r>
            <a:r>
              <a:rPr lang="es-ES" sz="1800" dirty="0" err="1"/>
              <a:t>pull-request</a:t>
            </a:r>
            <a:r>
              <a:rPr lang="es-ES" sz="1800" dirty="0"/>
              <a:t> con la corrección a esos errores para nuestro repositorio</a:t>
            </a:r>
            <a:r>
              <a:rPr lang="es-ES" sz="1800" dirty="0" smtClean="0"/>
              <a:t>.</a:t>
            </a:r>
          </a:p>
          <a:p>
            <a:pPr marL="36000"/>
            <a:endParaRPr lang="es-ES" sz="1800" dirty="0"/>
          </a:p>
          <a:p>
            <a:pPr marL="36000"/>
            <a:r>
              <a:rPr lang="es-ES" sz="1800" dirty="0" smtClean="0"/>
              <a:t>El/la primero/a que lo tenga y sea la corrección del código correcta, será el ganador/a del reto.</a:t>
            </a:r>
          </a:p>
          <a:p>
            <a:pPr marL="36000"/>
            <a:endParaRPr lang="es-ES" sz="1800" dirty="0"/>
          </a:p>
          <a:p>
            <a:pPr marL="36000" algn="ctr"/>
            <a:r>
              <a:rPr lang="es-ES" sz="1800" dirty="0" smtClean="0"/>
              <a:t>¡Suerte!</a:t>
            </a:r>
            <a:endParaRPr lang="es-ES" sz="1800" dirty="0"/>
          </a:p>
          <a:p>
            <a:endParaRPr lang="es-ES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47022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5832475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b="1" dirty="0" smtClean="0">
                <a:solidFill>
                  <a:schemeClr val="bg1"/>
                </a:solidFill>
                <a:latin typeface="+mj-lt"/>
              </a:rPr>
              <a:t>Reto (30 </a:t>
            </a:r>
            <a:r>
              <a:rPr lang="es-ES" b="1" dirty="0" err="1" smtClean="0">
                <a:solidFill>
                  <a:schemeClr val="bg1"/>
                </a:solidFill>
                <a:latin typeface="+mj-lt"/>
              </a:rPr>
              <a:t>mins</a:t>
            </a:r>
            <a:r>
              <a:rPr lang="es-ES" b="1" dirty="0">
                <a:solidFill>
                  <a:schemeClr val="bg1"/>
                </a:solidFill>
                <a:latin typeface="+mj-lt"/>
              </a:rPr>
              <a:t>)</a:t>
            </a: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67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2" name="1 CuadroTexto"/>
          <p:cNvSpPr txBox="1"/>
          <p:nvPr/>
        </p:nvSpPr>
        <p:spPr>
          <a:xfrm>
            <a:off x="467544" y="1268760"/>
            <a:ext cx="8136904" cy="3384376"/>
          </a:xfrm>
          <a:prstGeom prst="rect">
            <a:avLst/>
          </a:prstGeom>
          <a:solidFill>
            <a:srgbClr val="FFFFFF">
              <a:alpha val="10196"/>
            </a:srgbClr>
          </a:solidFill>
          <a:ln>
            <a:solidFill>
              <a:schemeClr val="bg1"/>
            </a:solidFill>
            <a:prstDash val="dash"/>
          </a:ln>
        </p:spPr>
        <p:txBody>
          <a:bodyPr wrap="square" lIns="0" rIns="180000" numCol="1" anchor="t">
            <a:noAutofit/>
          </a:bodyPr>
          <a:lstStyle>
            <a:defPPr>
              <a:defRPr lang="es-ES"/>
            </a:defPPr>
            <a:lvl1pPr marL="2066925" indent="0">
              <a:buNone/>
              <a:defRPr sz="14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marL="36000"/>
            <a:r>
              <a:rPr lang="es-ES" sz="1800" dirty="0"/>
              <a:t>El corazón del Open </a:t>
            </a:r>
            <a:r>
              <a:rPr lang="es-ES" sz="1800" dirty="0" err="1"/>
              <a:t>Source</a:t>
            </a:r>
            <a:r>
              <a:rPr lang="es-ES" sz="1800" dirty="0"/>
              <a:t> es tomar la idea de otro y contribuir para mejorarla y </a:t>
            </a:r>
            <a:r>
              <a:rPr lang="es-ES" sz="1800" dirty="0" err="1"/>
              <a:t>Git</a:t>
            </a:r>
            <a:r>
              <a:rPr lang="es-ES" sz="1800" dirty="0"/>
              <a:t>/</a:t>
            </a:r>
            <a:r>
              <a:rPr lang="es-ES" sz="1800" dirty="0" err="1"/>
              <a:t>GitHub</a:t>
            </a:r>
            <a:r>
              <a:rPr lang="es-ES" sz="1800" dirty="0"/>
              <a:t> nos ayuda y nos propone una plataforma apta para ello.</a:t>
            </a:r>
          </a:p>
          <a:p>
            <a:pPr marL="36000"/>
            <a:endParaRPr lang="es-ES" sz="1800" dirty="0"/>
          </a:p>
          <a:p>
            <a:pPr marL="36000"/>
            <a:r>
              <a:rPr lang="es-ES" sz="1800" dirty="0"/>
              <a:t>En el repositorio </a:t>
            </a:r>
            <a:r>
              <a:rPr lang="es-ES" sz="1800" dirty="0">
                <a:solidFill>
                  <a:srgbClr val="D6FB47"/>
                </a:solidFill>
              </a:rPr>
              <a:t>https://</a:t>
            </a:r>
            <a:r>
              <a:rPr lang="es-ES" sz="1800" dirty="0" smtClean="0">
                <a:solidFill>
                  <a:srgbClr val="D6FB47"/>
                </a:solidFill>
              </a:rPr>
              <a:t>github.com/bootCampCenters/tallerGitHub.git</a:t>
            </a:r>
            <a:r>
              <a:rPr lang="es-ES" sz="1800" dirty="0" smtClean="0"/>
              <a:t> dentro de la carpeta </a:t>
            </a:r>
            <a:r>
              <a:rPr lang="es-ES" sz="1800" dirty="0" err="1" smtClean="0"/>
              <a:t>src</a:t>
            </a:r>
            <a:r>
              <a:rPr lang="es-ES" sz="1800" dirty="0" smtClean="0"/>
              <a:t>/ existe un fichero llamado “HelloWorld.java” con </a:t>
            </a:r>
            <a:r>
              <a:rPr lang="es-ES" sz="1800" dirty="0"/>
              <a:t>errores de compilación (simples). La idea es realizar un </a:t>
            </a:r>
            <a:r>
              <a:rPr lang="es-ES" sz="1800" dirty="0" err="1"/>
              <a:t>pull-request</a:t>
            </a:r>
            <a:r>
              <a:rPr lang="es-ES" sz="1800" dirty="0"/>
              <a:t> con la corrección a esos errores para nuestro repositorio</a:t>
            </a:r>
            <a:r>
              <a:rPr lang="es-ES" sz="1800" dirty="0" smtClean="0"/>
              <a:t>.</a:t>
            </a:r>
          </a:p>
          <a:p>
            <a:pPr marL="36000"/>
            <a:endParaRPr lang="es-ES" sz="1800" dirty="0"/>
          </a:p>
          <a:p>
            <a:pPr marL="36000"/>
            <a:r>
              <a:rPr lang="es-ES" sz="1800" dirty="0" smtClean="0"/>
              <a:t>El/la primero/a que lo tenga y sea la corrección del código correcta, será el ganador/a del reto.</a:t>
            </a:r>
          </a:p>
          <a:p>
            <a:pPr marL="36000"/>
            <a:endParaRPr lang="es-ES" sz="1800" dirty="0"/>
          </a:p>
          <a:p>
            <a:pPr marL="36000" algn="ctr"/>
            <a:r>
              <a:rPr lang="es-ES" sz="1800" dirty="0" smtClean="0"/>
              <a:t>¡Suerte!</a:t>
            </a:r>
            <a:endParaRPr lang="es-ES" sz="1800" dirty="0"/>
          </a:p>
          <a:p>
            <a:endParaRPr lang="es-ES" dirty="0"/>
          </a:p>
          <a:p>
            <a:endParaRPr lang="es-ES" dirty="0"/>
          </a:p>
        </p:txBody>
      </p:sp>
      <p:sp>
        <p:nvSpPr>
          <p:cNvPr id="5" name="3 CuadroTexto"/>
          <p:cNvSpPr txBox="1"/>
          <p:nvPr/>
        </p:nvSpPr>
        <p:spPr>
          <a:xfrm>
            <a:off x="3923928" y="4704524"/>
            <a:ext cx="4680520" cy="1600438"/>
          </a:xfrm>
          <a:prstGeom prst="rect">
            <a:avLst/>
          </a:prstGeom>
          <a:solidFill>
            <a:srgbClr val="FFFFFF">
              <a:alpha val="10196"/>
            </a:srgbClr>
          </a:solidFill>
          <a:ln>
            <a:solidFill>
              <a:schemeClr val="bg1"/>
            </a:solidFill>
            <a:prstDash val="dash"/>
          </a:ln>
        </p:spPr>
        <p:txBody>
          <a:bodyPr wrap="square" lIns="0" rIns="180000" numCol="1" anchor="t">
            <a:noAutofit/>
          </a:bodyPr>
          <a:lstStyle>
            <a:defPPr>
              <a:defRPr lang="es-ES"/>
            </a:defPPr>
            <a:lvl1pPr marL="36000" indent="0">
              <a:buNone/>
              <a:defRPr sz="14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s-ES" b="1" dirty="0" err="1" smtClean="0"/>
              <a:t>TIPs</a:t>
            </a:r>
            <a:r>
              <a:rPr lang="es-ES" b="1" dirty="0" smtClean="0"/>
              <a:t>:</a:t>
            </a:r>
            <a:endParaRPr lang="es-ES" b="1" dirty="0"/>
          </a:p>
          <a:p>
            <a:endParaRPr lang="es-ES" dirty="0"/>
          </a:p>
          <a:p>
            <a:r>
              <a:rPr lang="es-ES" dirty="0" err="1"/>
              <a:t>Fork</a:t>
            </a:r>
            <a:endParaRPr lang="es-ES" dirty="0"/>
          </a:p>
          <a:p>
            <a:r>
              <a:rPr lang="es-ES" dirty="0"/>
              <a:t>Sincronizar (</a:t>
            </a:r>
            <a:r>
              <a:rPr lang="es-ES" dirty="0" err="1"/>
              <a:t>remote</a:t>
            </a:r>
            <a:r>
              <a:rPr lang="es-ES" dirty="0"/>
              <a:t> </a:t>
            </a:r>
            <a:r>
              <a:rPr lang="es-ES" dirty="0" err="1"/>
              <a:t>upstream</a:t>
            </a:r>
            <a:r>
              <a:rPr lang="es-ES" dirty="0"/>
              <a:t>)</a:t>
            </a:r>
          </a:p>
          <a:p>
            <a:r>
              <a:rPr lang="es-ES" dirty="0"/>
              <a:t>Rama</a:t>
            </a:r>
          </a:p>
          <a:p>
            <a:r>
              <a:rPr lang="es-ES" dirty="0" err="1" smtClean="0"/>
              <a:t>Commitear</a:t>
            </a:r>
            <a:endParaRPr lang="es-ES" dirty="0"/>
          </a:p>
          <a:p>
            <a:r>
              <a:rPr lang="es-ES" dirty="0" err="1"/>
              <a:t>Pull-Request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3161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C:\Users\jfernanv\Desktop\everis-blanc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5904" y="620688"/>
            <a:ext cx="3894528" cy="2160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5 CuadroTexto"/>
          <p:cNvSpPr txBox="1"/>
          <p:nvPr/>
        </p:nvSpPr>
        <p:spPr>
          <a:xfrm>
            <a:off x="3851920" y="5373216"/>
            <a:ext cx="42484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2800" dirty="0" err="1" smtClean="0">
                <a:solidFill>
                  <a:schemeClr val="bg1"/>
                </a:solidFill>
              </a:rPr>
              <a:t>Heading</a:t>
            </a:r>
            <a:r>
              <a:rPr lang="es-ES" sz="2800" dirty="0" smtClean="0">
                <a:solidFill>
                  <a:schemeClr val="bg1"/>
                </a:solidFill>
              </a:rPr>
              <a:t> to </a:t>
            </a:r>
            <a:r>
              <a:rPr lang="es-ES" sz="2800" dirty="0" err="1" smtClean="0">
                <a:solidFill>
                  <a:schemeClr val="bg1"/>
                </a:solidFill>
              </a:rPr>
              <a:t>codeFest</a:t>
            </a:r>
            <a:endParaRPr lang="es-ES" sz="2800" dirty="0" smtClean="0">
              <a:solidFill>
                <a:schemeClr val="bg1"/>
              </a:solidFill>
            </a:endParaRPr>
          </a:p>
          <a:p>
            <a:pPr algn="r"/>
            <a:r>
              <a:rPr lang="es-ES" cap="all" dirty="0" smtClean="0">
                <a:solidFill>
                  <a:schemeClr val="bg1"/>
                </a:solidFill>
              </a:rPr>
              <a:t>EVERIS CENTERS</a:t>
            </a:r>
            <a:endParaRPr lang="es-ES" cap="al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9596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7416824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b="1" dirty="0" err="1" smtClean="0">
                <a:solidFill>
                  <a:schemeClr val="bg1"/>
                </a:solidFill>
                <a:latin typeface="+mj-lt"/>
              </a:rPr>
              <a:t>RoadMap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7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6" name="4 Marcador de contenido"/>
          <p:cNvSpPr txBox="1">
            <a:spLocks/>
          </p:cNvSpPr>
          <p:nvPr/>
        </p:nvSpPr>
        <p:spPr>
          <a:xfrm>
            <a:off x="683568" y="1556792"/>
            <a:ext cx="8003232" cy="417646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4488">
              <a:spcBef>
                <a:spcPts val="0"/>
              </a:spcBef>
              <a:spcAft>
                <a:spcPts val="600"/>
              </a:spcAft>
            </a:pPr>
            <a:r>
              <a:rPr lang="es-ES" sz="2000" dirty="0">
                <a:solidFill>
                  <a:schemeClr val="bg1"/>
                </a:solidFill>
              </a:rPr>
              <a:t>Introducción</a:t>
            </a:r>
          </a:p>
          <a:p>
            <a:pPr marL="744538" lvl="2" indent="-342900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s-ES" sz="1600" dirty="0">
                <a:solidFill>
                  <a:schemeClr val="bg1"/>
                </a:solidFill>
              </a:rPr>
              <a:t>¿Qué es un SCV?</a:t>
            </a:r>
          </a:p>
          <a:p>
            <a:pPr marL="744538" lvl="1">
              <a:spcBef>
                <a:spcPts val="0"/>
              </a:spcBef>
              <a:spcAft>
                <a:spcPts val="600"/>
              </a:spcAft>
            </a:pPr>
            <a:r>
              <a:rPr lang="es-ES" sz="1600" dirty="0" smtClean="0">
                <a:solidFill>
                  <a:srgbClr val="D6FB47"/>
                </a:solidFill>
              </a:rPr>
              <a:t>¿Qué es </a:t>
            </a:r>
            <a:r>
              <a:rPr lang="es-ES" sz="1600" dirty="0" err="1" smtClean="0">
                <a:solidFill>
                  <a:srgbClr val="D6FB47"/>
                </a:solidFill>
              </a:rPr>
              <a:t>Git</a:t>
            </a:r>
            <a:r>
              <a:rPr lang="es-ES" sz="1600" dirty="0" smtClean="0">
                <a:solidFill>
                  <a:srgbClr val="D6FB47"/>
                </a:solidFill>
              </a:rPr>
              <a:t>?</a:t>
            </a:r>
          </a:p>
          <a:p>
            <a:pPr marL="744538" lvl="1">
              <a:spcBef>
                <a:spcPts val="0"/>
              </a:spcBef>
              <a:spcAft>
                <a:spcPts val="600"/>
              </a:spcAft>
            </a:pPr>
            <a:r>
              <a:rPr lang="es-ES" sz="1600" dirty="0" smtClean="0">
                <a:solidFill>
                  <a:schemeClr val="bg1">
                    <a:lumMod val="50000"/>
                  </a:schemeClr>
                </a:solidFill>
              </a:rPr>
              <a:t>¿Qué es </a:t>
            </a:r>
            <a:r>
              <a:rPr lang="es-ES" sz="1600" dirty="0" err="1" smtClean="0">
                <a:solidFill>
                  <a:schemeClr val="bg1">
                    <a:lumMod val="50000"/>
                  </a:schemeClr>
                </a:solidFill>
              </a:rPr>
              <a:t>GitHub</a:t>
            </a:r>
            <a:r>
              <a:rPr lang="es-ES" sz="1600" dirty="0" smtClean="0">
                <a:solidFill>
                  <a:schemeClr val="bg1">
                    <a:lumMod val="50000"/>
                  </a:schemeClr>
                </a:solidFill>
              </a:rPr>
              <a:t>?</a:t>
            </a: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r>
              <a:rPr lang="es-ES" sz="2000" dirty="0" smtClean="0">
                <a:solidFill>
                  <a:schemeClr val="bg1">
                    <a:lumMod val="50000"/>
                  </a:schemeClr>
                </a:solidFill>
              </a:rPr>
              <a:t>Conceptos básicos</a:t>
            </a: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r>
              <a:rPr lang="es-ES" sz="2000" dirty="0">
                <a:solidFill>
                  <a:schemeClr val="bg1">
                    <a:lumMod val="50000"/>
                  </a:schemeClr>
                </a:solidFill>
              </a:rPr>
              <a:t>Taller</a:t>
            </a: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r>
              <a:rPr lang="es-ES" sz="2000" dirty="0">
                <a:solidFill>
                  <a:schemeClr val="bg1">
                    <a:lumMod val="50000"/>
                  </a:schemeClr>
                </a:solidFill>
              </a:rPr>
              <a:t>Reto</a:t>
            </a:r>
          </a:p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7154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7416824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b="1" dirty="0" smtClean="0">
                <a:solidFill>
                  <a:schemeClr val="bg1"/>
                </a:solidFill>
                <a:latin typeface="+mj-lt"/>
              </a:rPr>
              <a:t>Operaciones Básicas de los SCV al uso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8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6" name="4 Marcador de contenido"/>
          <p:cNvSpPr txBox="1">
            <a:spLocks/>
          </p:cNvSpPr>
          <p:nvPr/>
        </p:nvSpPr>
        <p:spPr>
          <a:xfrm>
            <a:off x="683568" y="1556792"/>
            <a:ext cx="8003232" cy="417646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4488">
              <a:spcBef>
                <a:spcPts val="0"/>
              </a:spcBef>
              <a:spcAft>
                <a:spcPts val="600"/>
              </a:spcAft>
            </a:pPr>
            <a:r>
              <a:rPr lang="es-ES" sz="2000" b="1" dirty="0" err="1" smtClean="0">
                <a:solidFill>
                  <a:schemeClr val="bg1">
                    <a:lumMod val="95000"/>
                  </a:schemeClr>
                </a:solidFill>
              </a:rPr>
              <a:t>Update</a:t>
            </a:r>
            <a:r>
              <a:rPr lang="es-ES" sz="2000" dirty="0" smtClean="0">
                <a:solidFill>
                  <a:schemeClr val="bg1">
                    <a:lumMod val="95000"/>
                  </a:schemeClr>
                </a:solidFill>
              </a:rPr>
              <a:t>: Nos permite actualizar la versión que tengamos en el disco con la almacenada en el servidor. </a:t>
            </a: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r>
              <a:rPr lang="es-ES" sz="2000" b="1" dirty="0" err="1" smtClean="0">
                <a:solidFill>
                  <a:schemeClr val="bg1">
                    <a:lumMod val="95000"/>
                  </a:schemeClr>
                </a:solidFill>
              </a:rPr>
              <a:t>Checkout</a:t>
            </a:r>
            <a:r>
              <a:rPr lang="es-ES" sz="2000" dirty="0" smtClean="0">
                <a:solidFill>
                  <a:schemeClr val="bg1">
                    <a:lumMod val="95000"/>
                  </a:schemeClr>
                </a:solidFill>
              </a:rPr>
              <a:t>: Tomamos posesión del archivo local para modificarlo. </a:t>
            </a: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r>
              <a:rPr lang="es-ES" sz="2000" b="1" dirty="0" err="1" smtClean="0">
                <a:solidFill>
                  <a:schemeClr val="bg1">
                    <a:lumMod val="95000"/>
                  </a:schemeClr>
                </a:solidFill>
              </a:rPr>
              <a:t>Commit</a:t>
            </a:r>
            <a:r>
              <a:rPr lang="es-ES" sz="2000" b="1" dirty="0" smtClean="0">
                <a:solidFill>
                  <a:schemeClr val="bg1">
                    <a:lumMod val="95000"/>
                  </a:schemeClr>
                </a:solidFill>
              </a:rPr>
              <a:t>/</a:t>
            </a:r>
            <a:r>
              <a:rPr lang="es-ES" sz="2000" b="1" dirty="0" err="1" smtClean="0">
                <a:solidFill>
                  <a:schemeClr val="bg1">
                    <a:lumMod val="95000"/>
                  </a:schemeClr>
                </a:solidFill>
              </a:rPr>
              <a:t>Check</a:t>
            </a:r>
            <a:r>
              <a:rPr lang="es-ES" sz="2000" b="1" dirty="0" smtClean="0">
                <a:solidFill>
                  <a:schemeClr val="bg1">
                    <a:lumMod val="95000"/>
                  </a:schemeClr>
                </a:solidFill>
              </a:rPr>
              <a:t> in</a:t>
            </a:r>
            <a:r>
              <a:rPr lang="es-ES" sz="2000" dirty="0" smtClean="0">
                <a:solidFill>
                  <a:schemeClr val="bg1">
                    <a:lumMod val="95000"/>
                  </a:schemeClr>
                </a:solidFill>
              </a:rPr>
              <a:t>: Subimos al servidor una nueva versión de código. </a:t>
            </a: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r>
              <a:rPr lang="es-ES" sz="2000" b="1" dirty="0" err="1" smtClean="0">
                <a:solidFill>
                  <a:schemeClr val="bg1">
                    <a:lumMod val="95000"/>
                  </a:schemeClr>
                </a:solidFill>
              </a:rPr>
              <a:t>Discard</a:t>
            </a:r>
            <a:r>
              <a:rPr lang="es-ES" sz="2000" b="1" dirty="0" smtClean="0">
                <a:solidFill>
                  <a:schemeClr val="bg1">
                    <a:lumMod val="95000"/>
                  </a:schemeClr>
                </a:solidFill>
              </a:rPr>
              <a:t>/</a:t>
            </a:r>
            <a:r>
              <a:rPr lang="es-ES" sz="2000" b="1" dirty="0" err="1" smtClean="0">
                <a:solidFill>
                  <a:schemeClr val="bg1">
                    <a:lumMod val="95000"/>
                  </a:schemeClr>
                </a:solidFill>
              </a:rPr>
              <a:t>Revert</a:t>
            </a:r>
            <a:r>
              <a:rPr lang="es-ES" sz="2000" dirty="0" smtClean="0">
                <a:solidFill>
                  <a:schemeClr val="bg1">
                    <a:lumMod val="95000"/>
                  </a:schemeClr>
                </a:solidFill>
              </a:rPr>
              <a:t>: Nos permite descartar todos los cambios que hayamos realizado en nuestro local.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3167" y="4071937"/>
            <a:ext cx="3857625" cy="246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63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5832475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b="1" dirty="0" smtClean="0">
                <a:solidFill>
                  <a:schemeClr val="bg1"/>
                </a:solidFill>
                <a:latin typeface="+mj-lt"/>
              </a:rPr>
              <a:t>Sin embargo, GIT…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9</a:t>
            </a:fld>
            <a:endParaRPr lang="es-ES" dirty="0">
              <a:solidFill>
                <a:schemeClr val="bg1"/>
              </a:solidFill>
            </a:endParaRPr>
          </a:p>
        </p:txBody>
      </p:sp>
      <p:pic>
        <p:nvPicPr>
          <p:cNvPr id="1026" name="Imagen 1" descr="https://www.git-tower.com/learn/content/01-git/01-ebook/01-command-line/04-remote-repositories/01-introduction/basic-remote-workflow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1049021"/>
            <a:ext cx="6516985" cy="54898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38939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782677DC17265489679A83D3BF00A5B" ma:contentTypeVersion="5" ma:contentTypeDescription="Create a new document." ma:contentTypeScope="" ma:versionID="072b7db7a417efb5917673995676a107">
  <xsd:schema xmlns:xsd="http://www.w3.org/2001/XMLSchema" xmlns:xs="http://www.w3.org/2001/XMLSchema" xmlns:p="http://schemas.microsoft.com/office/2006/metadata/properties" xmlns:ns2="37b458f3-74fd-474a-91a5-8181f3470433" xmlns:ns3="facfe95a-cd73-4bbb-8a1d-69d0d6405f93" targetNamespace="http://schemas.microsoft.com/office/2006/metadata/properties" ma:root="true" ma:fieldsID="3b7ac8e06666db20cfebd8ccc0707660" ns2:_="" ns3:_="">
    <xsd:import namespace="37b458f3-74fd-474a-91a5-8181f3470433"/>
    <xsd:import namespace="facfe95a-cd73-4bbb-8a1d-69d0d6405f9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7b458f3-74fd-474a-91a5-8181f347043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acfe95a-cd73-4bbb-8a1d-69d0d6405f93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418593F-0F44-40D6-A87E-E7E4FF781A80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D555957D-C576-4396-9D77-807D56AC3DCE}"/>
</file>

<file path=customXml/itemProps3.xml><?xml version="1.0" encoding="utf-8"?>
<ds:datastoreItem xmlns:ds="http://schemas.openxmlformats.org/officeDocument/2006/customXml" ds:itemID="{E19C7282-FC56-483D-B725-7D594D9B830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2348</TotalTime>
  <Words>3254</Words>
  <Application>Microsoft Office PowerPoint</Application>
  <PresentationFormat>On-screen Show (4:3)</PresentationFormat>
  <Paragraphs>576</Paragraphs>
  <Slides>68</Slides>
  <Notes>68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74" baseType="lpstr">
      <vt:lpstr>Arial</vt:lpstr>
      <vt:lpstr>Batang</vt:lpstr>
      <vt:lpstr>Calibri</vt:lpstr>
      <vt:lpstr>Consolas</vt:lpstr>
      <vt:lpstr>Wingdings</vt:lpstr>
      <vt:lpstr>Tema de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everis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Marcos Alberto Ginel Calderon</dc:creator>
  <cp:lastModifiedBy>Antonio Gabriel Gonzalez Casado</cp:lastModifiedBy>
  <cp:revision>200</cp:revision>
  <dcterms:created xsi:type="dcterms:W3CDTF">2017-01-10T11:56:49Z</dcterms:created>
  <dcterms:modified xsi:type="dcterms:W3CDTF">2018-09-06T10:22:35Z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0x0101006782677DC17265489679A83D3BF00A5B</vt:lpwstr>
  </property>
</Properties>
</file>